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57" r:id="rId4"/>
    <p:sldId id="282" r:id="rId5"/>
    <p:sldId id="291" r:id="rId6"/>
    <p:sldId id="292" r:id="rId7"/>
    <p:sldId id="284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5" r:id="rId20"/>
    <p:sldId id="304" r:id="rId21"/>
    <p:sldId id="28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K Grotesk Bold" pitchFamily="2" charset="77"/>
      <p:regular r:id="rId28"/>
      <p:bold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Bold" panose="020F0502020204030203" pitchFamily="34" charset="0"/>
      <p:regular r:id="rId34"/>
      <p:bold r:id="rId35"/>
      <p:italic r:id="rId36"/>
      <p:boldItalic r:id="rId37"/>
    </p:embeddedFont>
    <p:embeddedFont>
      <p:font typeface="Prata" pitchFamily="2" charset="77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16"/>
    <p:restoredTop sz="94694"/>
  </p:normalViewPr>
  <p:slideViewPr>
    <p:cSldViewPr snapToGrid="0">
      <p:cViewPr varScale="1">
        <p:scale>
          <a:sx n="74" d="100"/>
          <a:sy n="74" d="100"/>
        </p:scale>
        <p:origin x="20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4459B-0467-0148-927F-9212F9F9D16F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3901A-5819-1B4B-9E48-1F624508A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8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9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9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91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6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39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2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2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85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6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3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04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8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901A-5819-1B4B-9E48-1F624508A8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6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82023" y="-368287"/>
            <a:ext cx="14687550" cy="922224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16" name="Picture 16" descr="A close up of a clip&#10;&#10;Description automatically generated">
            <a:extLst>
              <a:ext uri="{FF2B5EF4-FFF2-40B4-BE49-F238E27FC236}">
                <a16:creationId xmlns:a16="http://schemas.microsoft.com/office/drawing/2014/main" id="{C472C7FF-457D-4505-B4AB-EB6AFEA37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42" y="-109384"/>
            <a:ext cx="13042490" cy="89571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649287"/>
            <a:ext cx="15599792" cy="7665468"/>
            <a:chOff x="0" y="0"/>
            <a:chExt cx="4244582" cy="2085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4582" cy="2085714"/>
            </a:xfrm>
            <a:custGeom>
              <a:avLst/>
              <a:gdLst/>
              <a:ahLst/>
              <a:cxnLst/>
              <a:rect l="l" t="t" r="r" b="b"/>
              <a:pathLst>
                <a:path w="4244582" h="2085714">
                  <a:moveTo>
                    <a:pt x="0" y="0"/>
                  </a:moveTo>
                  <a:lnTo>
                    <a:pt x="4244582" y="0"/>
                  </a:lnTo>
                  <a:lnTo>
                    <a:pt x="4244582" y="2085714"/>
                  </a:lnTo>
                  <a:lnTo>
                    <a:pt x="0" y="2085714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4644" y="5150764"/>
            <a:ext cx="15613451" cy="5163991"/>
            <a:chOff x="0" y="0"/>
            <a:chExt cx="20817935" cy="6885321"/>
          </a:xfrm>
          <a:solidFill>
            <a:schemeClr val="tx1"/>
          </a:solidFill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817935" cy="6885321"/>
              <a:chOff x="0" y="0"/>
              <a:chExt cx="5370213" cy="1776144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70213" cy="1776144"/>
              </a:xfrm>
              <a:custGeom>
                <a:avLst/>
                <a:gdLst/>
                <a:ahLst/>
                <a:cxnLst/>
                <a:rect l="l" t="t" r="r" b="b"/>
                <a:pathLst>
                  <a:path w="5370213" h="1776144">
                    <a:moveTo>
                      <a:pt x="0" y="0"/>
                    </a:moveTo>
                    <a:lnTo>
                      <a:pt x="5370213" y="0"/>
                    </a:lnTo>
                    <a:lnTo>
                      <a:pt x="5370213" y="1776144"/>
                    </a:lnTo>
                    <a:lnTo>
                      <a:pt x="0" y="1776144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143881" y="1808467"/>
              <a:ext cx="15155712" cy="175309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96"/>
                </a:lnSpc>
              </a:pPr>
              <a:r>
                <a:rPr lang="en-US" sz="9600" spc="-48" dirty="0">
                  <a:solidFill>
                    <a:srgbClr val="FFFFFF"/>
                  </a:solidFill>
                  <a:latin typeface="Prata"/>
                </a:rPr>
                <a:t>Cartland Law &amp; Co.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885433" y="8779834"/>
            <a:ext cx="1402567" cy="148253"/>
            <a:chOff x="0" y="0"/>
            <a:chExt cx="5406761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5406761" cy="69850"/>
            </a:xfrm>
            <a:custGeom>
              <a:avLst/>
              <a:gdLst/>
              <a:ahLst/>
              <a:cxnLst/>
              <a:rect l="l" t="t" r="r" b="b"/>
              <a:pathLst>
                <a:path w="5406761" h="69850">
                  <a:moveTo>
                    <a:pt x="511593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406761" y="69850"/>
                  </a:lnTo>
                  <a:lnTo>
                    <a:pt x="5406761" y="0"/>
                  </a:lnTo>
                  <a:close/>
                </a:path>
              </a:pathLst>
            </a:custGeom>
            <a:solidFill>
              <a:srgbClr val="DC3C4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070794" y="2547405"/>
            <a:ext cx="1268746" cy="148253"/>
            <a:chOff x="0" y="0"/>
            <a:chExt cx="4890895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8409317" y="9505946"/>
            <a:ext cx="1469366" cy="148253"/>
            <a:chOff x="0" y="0"/>
            <a:chExt cx="5664266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5664266" cy="69850"/>
            </a:xfrm>
            <a:custGeom>
              <a:avLst/>
              <a:gdLst/>
              <a:ahLst/>
              <a:cxnLst/>
              <a:rect l="l" t="t" r="r" b="b"/>
              <a:pathLst>
                <a:path w="5664266" h="69850">
                  <a:moveTo>
                    <a:pt x="537343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664266" y="69850"/>
                  </a:lnTo>
                  <a:lnTo>
                    <a:pt x="566426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AD26E6-BB52-994B-8D14-DA3295584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763" y="6072996"/>
            <a:ext cx="1553355" cy="1679925"/>
          </a:xfrm>
          <a:prstGeom prst="rect">
            <a:avLst/>
          </a:prstGeom>
        </p:spPr>
      </p:pic>
      <p:grpSp>
        <p:nvGrpSpPr>
          <p:cNvPr id="23" name="Group 9">
            <a:extLst>
              <a:ext uri="{FF2B5EF4-FFF2-40B4-BE49-F238E27FC236}">
                <a16:creationId xmlns:a16="http://schemas.microsoft.com/office/drawing/2014/main" id="{12BDC62D-C72A-CB4B-9851-8F53091B6359}"/>
              </a:ext>
            </a:extLst>
          </p:cNvPr>
          <p:cNvGrpSpPr/>
          <p:nvPr/>
        </p:nvGrpSpPr>
        <p:grpSpPr>
          <a:xfrm rot="5400000">
            <a:off x="3088391" y="6883360"/>
            <a:ext cx="1046645" cy="148253"/>
            <a:chOff x="0" y="0"/>
            <a:chExt cx="4034716" cy="571500"/>
          </a:xfrm>
          <a:solidFill>
            <a:srgbClr val="FFC000"/>
          </a:soli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586A066-0200-A74A-89C8-918E349E6953}"/>
                </a:ext>
              </a:extLst>
            </p:cNvPr>
            <p:cNvSpPr/>
            <p:nvPr/>
          </p:nvSpPr>
          <p:spPr>
            <a:xfrm>
              <a:off x="0" y="255270"/>
              <a:ext cx="4034716" cy="69850"/>
            </a:xfrm>
            <a:custGeom>
              <a:avLst/>
              <a:gdLst/>
              <a:ahLst/>
              <a:cxnLst/>
              <a:rect l="l" t="t" r="r" b="b"/>
              <a:pathLst>
                <a:path w="4034716" h="69850">
                  <a:moveTo>
                    <a:pt x="374388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034716" y="69850"/>
                  </a:lnTo>
                  <a:lnTo>
                    <a:pt x="4034716" y="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Trusts – Discretionary 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82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Discretionary Trust = If vesting of the whole or any part of the trust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be determined re identity or quantum; 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Will occur if discretion not exercised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Pre-existing trust, beneficiary, land – </a:t>
            </a:r>
            <a:r>
              <a:rPr lang="en-AU" sz="2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Bill’s intro – s13A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Nomination for all land in trust (except sub-trusts)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Nomination doesn't constitute an </a:t>
            </a:r>
            <a:r>
              <a:rPr lang="en-AU" sz="2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eq interest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Nominated beneficiary can change on death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Higher rate for discretionary trusts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Estate planning issues? Divorce? Bankruptcy?</a:t>
            </a:r>
          </a:p>
        </p:txBody>
      </p:sp>
    </p:spTree>
    <p:extLst>
      <p:ext uri="{BB962C8B-B14F-4D97-AF65-F5344CB8AC3E}">
        <p14:creationId xmlns:p14="http://schemas.microsoft.com/office/powerpoint/2010/main" val="208053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Other Trusts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54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Sub-trust “beneficiary/trustee” is a trustee – s13B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Excluded trust taxed at standard rate – s13C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Charitable trust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Concessional trust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Public unit trust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fund or LRBA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Implied or constructive trustee is owner – trust rate only – s13F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Resulting trust?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vendor after completion but before title reg a constructive trustee?</a:t>
            </a:r>
          </a:p>
        </p:txBody>
      </p:sp>
    </p:spTree>
    <p:extLst>
      <p:ext uri="{BB962C8B-B14F-4D97-AF65-F5344CB8AC3E}">
        <p14:creationId xmlns:p14="http://schemas.microsoft.com/office/powerpoint/2010/main" val="175908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Principal Place of Residence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323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Needs to be PPR of all of unitholders or fixed trust bene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nominate Disc trust bene with PPR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Does not apply to “beneficiary/trustee”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Minority interest provisions apply &lt;5% and 5% to 50%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Trustee can have land as PPR</a:t>
            </a:r>
          </a:p>
        </p:txBody>
      </p:sp>
    </p:spTree>
    <p:extLst>
      <p:ext uri="{BB962C8B-B14F-4D97-AF65-F5344CB8AC3E}">
        <p14:creationId xmlns:p14="http://schemas.microsoft.com/office/powerpoint/2010/main" val="133602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Nominations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6298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 nominate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Fixed or Unit trust beneficiaries (if don’t then trust rate)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Discretionary trust beneficiary (before 30 June 2020)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Must lodge the following within 1 month – s13E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become trustee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are a trustee when commences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trustee disposes of land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acquire further land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change type of trust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fixed or unit trust change beneficial interest or units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complete admin of </a:t>
            </a:r>
            <a:r>
              <a:rPr lang="en-AU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dec’d</a:t>
            </a: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estate</a:t>
            </a:r>
          </a:p>
        </p:txBody>
      </p:sp>
    </p:spTree>
    <p:extLst>
      <p:ext uri="{BB962C8B-B14F-4D97-AF65-F5344CB8AC3E}">
        <p14:creationId xmlns:p14="http://schemas.microsoft.com/office/powerpoint/2010/main" val="409424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Corporations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647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Related if control board, or more than 50% of votes or shares – s13H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Controlling interest if persons together can do above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capital doesn’t include fixed returns </a:t>
            </a:r>
            <a:r>
              <a:rPr lang="en-AU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eg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debenture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clear how shares of trustee or nominee of beneficiary treated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Financier with security is disregarded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Insufficient de-grouping provisions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grouped are assessed like a single entity: - s13K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Jointly; 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Separately; 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or more jointly and remainder separately</a:t>
            </a:r>
            <a:endParaRPr lang="en-A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7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Structuring Thoughts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6298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Discretionary Trust nomination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Asset protection – divorce / bankruptcy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Estate planning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Income tax/CGT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Children’s future purchases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Centrelink?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Unit Trust – no detailed definition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required to be “fixed” like NSW, but unclear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Income and capital units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Corpus protection units – keep deductibility for unitholder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Don’t look beyond nomination of type of trust?</a:t>
            </a:r>
          </a:p>
        </p:txBody>
      </p:sp>
    </p:spTree>
    <p:extLst>
      <p:ext uri="{BB962C8B-B14F-4D97-AF65-F5344CB8AC3E}">
        <p14:creationId xmlns:p14="http://schemas.microsoft.com/office/powerpoint/2010/main" val="18094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Structuring Thoughts … </a:t>
            </a:r>
            <a:r>
              <a:rPr lang="en-US" sz="6399" spc="57" dirty="0" err="1">
                <a:latin typeface="Prata"/>
              </a:rPr>
              <a:t>cont</a:t>
            </a:r>
            <a:endParaRPr lang="en-US" sz="6399" spc="57" dirty="0">
              <a:latin typeface="Prat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82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need to nominate a beneficiary of discretionary trust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trust aggregation provisions repealed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title per trust. Can have same trustee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Anti-avoidance?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SMSF at standard rate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SMSFs?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to sell and buy interstate?</a:t>
            </a:r>
            <a:endParaRPr lang="en-A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2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Example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177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properties of $250,000 land value each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tax if aggregated: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$2,500,000 - $1,302,001 = $1,197,999.00 * 3.7% = $44,325.96 + $13,244 = </a:t>
            </a:r>
            <a:r>
              <a:rPr lang="en-AU" sz="28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$57,569.96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tax is one title per discretionary trust = </a:t>
            </a:r>
            <a:r>
              <a:rPr lang="en-AU" sz="28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136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Example … </a:t>
            </a:r>
            <a:r>
              <a:rPr lang="en-US" sz="6399" spc="57" dirty="0" err="1">
                <a:latin typeface="Prata"/>
              </a:rPr>
              <a:t>cont</a:t>
            </a:r>
            <a:r>
              <a:rPr lang="en-US" sz="6399" spc="57" dirty="0">
                <a:latin typeface="Prata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82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if all assessed at standard rate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$2,500,000 - $1,098,001 = $1,401,999.00 * 2.4% = $33,647.98 + $7,184.5 = </a:t>
            </a:r>
            <a:r>
              <a:rPr lang="en-AU" sz="28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$40,832.48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if all aggregated at trust rate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$2,500,000 - $1,098,001 = $1,401,999.00 * 2.4% = $33,647.98 + $12,674.5 = </a:t>
            </a:r>
            <a:r>
              <a:rPr lang="en-AU" sz="28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$46,322.48</a:t>
            </a:r>
          </a:p>
          <a:p>
            <a:pPr>
              <a:lnSpc>
                <a:spcPct val="150000"/>
              </a:lnSpc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64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Example … </a:t>
            </a:r>
            <a:r>
              <a:rPr lang="en-US" sz="6399" spc="57" dirty="0" err="1">
                <a:latin typeface="Prata"/>
              </a:rPr>
              <a:t>cont</a:t>
            </a:r>
            <a:r>
              <a:rPr lang="en-US" sz="6399" spc="57" dirty="0">
                <a:latin typeface="Prata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82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if one title per discretionary trust - no nomination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$250,000 - $25,000 = $225,000.00 * 0.5% = $1,125.00 + $125 = $1,250.00 *10 = </a:t>
            </a:r>
            <a:r>
              <a:rPr lang="en-AU" sz="28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$12,500.00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if two titles per discretionary trust - 5 different nominations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$250,000*2 - $450,000 = $50,000.00  * 0.5% = $250.00 + $125 = $375.00 *5 = </a:t>
            </a:r>
            <a:r>
              <a:rPr lang="en-AU" sz="28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$1,875.00</a:t>
            </a:r>
          </a:p>
          <a:p>
            <a:pPr>
              <a:lnSpc>
                <a:spcPct val="150000"/>
              </a:lnSpc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5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011" b="5422"/>
          <a:stretch>
            <a:fillRect/>
          </a:stretch>
        </p:blipFill>
        <p:spPr>
          <a:xfrm>
            <a:off x="0" y="0"/>
            <a:ext cx="18297107" cy="89272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00531" y="-100082"/>
            <a:ext cx="11891209" cy="10701312"/>
            <a:chOff x="0" y="0"/>
            <a:chExt cx="2392831" cy="21533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2831" cy="2153391"/>
            </a:xfrm>
            <a:custGeom>
              <a:avLst/>
              <a:gdLst/>
              <a:ahLst/>
              <a:cxnLst/>
              <a:rect l="l" t="t" r="r" b="b"/>
              <a:pathLst>
                <a:path w="2392831" h="2153391">
                  <a:moveTo>
                    <a:pt x="0" y="0"/>
                  </a:moveTo>
                  <a:lnTo>
                    <a:pt x="2392831" y="0"/>
                  </a:lnTo>
                  <a:lnTo>
                    <a:pt x="2392831" y="2153391"/>
                  </a:lnTo>
                  <a:lnTo>
                    <a:pt x="0" y="2153391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876698" y="-35788"/>
            <a:ext cx="1411302" cy="4734837"/>
            <a:chOff x="0" y="0"/>
            <a:chExt cx="283992" cy="9527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992" cy="952776"/>
            </a:xfrm>
            <a:custGeom>
              <a:avLst/>
              <a:gdLst/>
              <a:ahLst/>
              <a:cxnLst/>
              <a:rect l="l" t="t" r="r" b="b"/>
              <a:pathLst>
                <a:path w="283992" h="952776">
                  <a:moveTo>
                    <a:pt x="0" y="0"/>
                  </a:moveTo>
                  <a:lnTo>
                    <a:pt x="283992" y="0"/>
                  </a:lnTo>
                  <a:lnTo>
                    <a:pt x="283992" y="952776"/>
                  </a:lnTo>
                  <a:lnTo>
                    <a:pt x="0" y="95277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4738284" y="3467842"/>
            <a:ext cx="8806741" cy="19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7150" spc="71" dirty="0">
                <a:solidFill>
                  <a:srgbClr val="FFFFFF"/>
                </a:solidFill>
                <a:latin typeface="Prata"/>
                <a:ea typeface="+mn-lt"/>
                <a:cs typeface="+mn-lt"/>
              </a:rPr>
              <a:t>SA Land Tax Changes</a:t>
            </a:r>
            <a:endParaRPr lang="en-US" sz="7150" spc="71" dirty="0">
              <a:solidFill>
                <a:srgbClr val="FFFFFF"/>
              </a:solidFill>
              <a:latin typeface="Prata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38284" y="8595903"/>
            <a:ext cx="8806741" cy="33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5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Adrian “The </a:t>
            </a:r>
            <a:r>
              <a:rPr lang="en-US" sz="2050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Taxinator</a:t>
            </a:r>
            <a:r>
              <a:rPr lang="en-US" sz="205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” Cartland – Cartland Law</a:t>
            </a:r>
            <a:endParaRPr lang="en-US" sz="2099" dirty="0">
              <a:solidFill>
                <a:srgbClr val="FFFFFF"/>
              </a:solidFill>
              <a:latin typeface="Lato"/>
            </a:endParaRP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7745640" y="506083"/>
            <a:ext cx="2796721" cy="148253"/>
            <a:chOff x="0" y="0"/>
            <a:chExt cx="10781092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10781092" cy="69850"/>
            </a:xfrm>
            <a:custGeom>
              <a:avLst/>
              <a:gdLst/>
              <a:ahLst/>
              <a:cxnLst/>
              <a:rect l="l" t="t" r="r" b="b"/>
              <a:pathLst>
                <a:path w="10781092" h="69850">
                  <a:moveTo>
                    <a:pt x="1049026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781092" y="69850"/>
                  </a:lnTo>
                  <a:lnTo>
                    <a:pt x="10781092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5" name="TextBox 15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000342"/>
                </a:solidFill>
                <a:latin typeface="Lato"/>
              </a:rPr>
              <a:t>04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Example – 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453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tax if aggregated					</a:t>
            </a:r>
            <a:r>
              <a:rPr lang="en-AU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$57,569.96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tax one disc trust per title			</a:t>
            </a:r>
            <a:r>
              <a:rPr lang="en-AU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all std rate						</a:t>
            </a:r>
            <a:r>
              <a:rPr lang="en-AU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$40,832.48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all aggregated trust rate			</a:t>
            </a:r>
            <a:r>
              <a:rPr lang="en-AU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$46,322.48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one title per disc trust 			 	</a:t>
            </a:r>
            <a:r>
              <a:rPr lang="en-AU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$12,500.00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tax two titles per disc trust w/ 5 </a:t>
            </a:r>
            <a:r>
              <a:rPr lang="en-AU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noms</a:t>
            </a: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 	</a:t>
            </a:r>
            <a:r>
              <a:rPr lang="en-AU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$1,875.00</a:t>
            </a:r>
          </a:p>
        </p:txBody>
      </p:sp>
    </p:spTree>
    <p:extLst>
      <p:ext uri="{BB962C8B-B14F-4D97-AF65-F5344CB8AC3E}">
        <p14:creationId xmlns:p14="http://schemas.microsoft.com/office/powerpoint/2010/main" val="3882270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4056"/>
            <a:ext cx="14390424" cy="8922944"/>
            <a:chOff x="0" y="0"/>
            <a:chExt cx="3915522" cy="2427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5522" cy="2427863"/>
            </a:xfrm>
            <a:custGeom>
              <a:avLst/>
              <a:gdLst/>
              <a:ahLst/>
              <a:cxnLst/>
              <a:rect l="l" t="t" r="r" b="b"/>
              <a:pathLst>
                <a:path w="3915522" h="2427863">
                  <a:moveTo>
                    <a:pt x="0" y="0"/>
                  </a:moveTo>
                  <a:lnTo>
                    <a:pt x="3915522" y="0"/>
                  </a:lnTo>
                  <a:lnTo>
                    <a:pt x="3915522" y="2427863"/>
                  </a:lnTo>
                  <a:lnTo>
                    <a:pt x="0" y="2427863"/>
                  </a:lnTo>
                  <a:close/>
                </a:path>
              </a:pathLst>
            </a:custGeom>
            <a:solidFill>
              <a:srgbClr val="00034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77" r="77"/>
          <a:stretch>
            <a:fillRect/>
          </a:stretch>
        </p:blipFill>
        <p:spPr>
          <a:xfrm>
            <a:off x="3908281" y="-1101158"/>
            <a:ext cx="15023838" cy="1004399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1377" y="1364056"/>
            <a:ext cx="14401801" cy="8941289"/>
            <a:chOff x="0" y="0"/>
            <a:chExt cx="4953469" cy="30753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3469" cy="3075337"/>
            </a:xfrm>
            <a:custGeom>
              <a:avLst/>
              <a:gdLst/>
              <a:ahLst/>
              <a:cxnLst/>
              <a:rect l="l" t="t" r="r" b="b"/>
              <a:pathLst>
                <a:path w="4953469" h="3075337">
                  <a:moveTo>
                    <a:pt x="0" y="0"/>
                  </a:moveTo>
                  <a:lnTo>
                    <a:pt x="4953469" y="0"/>
                  </a:lnTo>
                  <a:lnTo>
                    <a:pt x="4953469" y="3075337"/>
                  </a:lnTo>
                  <a:lnTo>
                    <a:pt x="0" y="3075337"/>
                  </a:lnTo>
                  <a:close/>
                </a:path>
              </a:pathLst>
            </a:custGeom>
            <a:solidFill>
              <a:schemeClr val="tx1">
                <a:alpha val="84705"/>
              </a:schemeClr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967171" y="1299340"/>
            <a:ext cx="1268746" cy="148253"/>
            <a:chOff x="0" y="0"/>
            <a:chExt cx="4890895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8483059" y="-253886"/>
            <a:ext cx="1321882" cy="148253"/>
            <a:chOff x="0" y="0"/>
            <a:chExt cx="509573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5095730" cy="69850"/>
            </a:xfrm>
            <a:custGeom>
              <a:avLst/>
              <a:gdLst/>
              <a:ahLst/>
              <a:cxnLst/>
              <a:rect l="l" t="t" r="r" b="b"/>
              <a:pathLst>
                <a:path w="5095730" h="69850">
                  <a:moveTo>
                    <a:pt x="480490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095730" y="69850"/>
                  </a:lnTo>
                  <a:lnTo>
                    <a:pt x="5095730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601544" y="2987060"/>
            <a:ext cx="786804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solidFill>
                  <a:srgbClr val="FFFFFF"/>
                </a:solidFill>
                <a:latin typeface="Prata"/>
              </a:rPr>
              <a:t>Questions?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601544" y="5169761"/>
            <a:ext cx="7868058" cy="3773074"/>
            <a:chOff x="0" y="0"/>
            <a:chExt cx="10490744" cy="503076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10490733" cy="458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Lato Bold"/>
                </a:rPr>
                <a:t>ADDRESS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" y="826731"/>
              <a:ext cx="10490733" cy="51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60">
                  <a:solidFill>
                    <a:srgbClr val="FFFFFF"/>
                  </a:solidFill>
                  <a:latin typeface="Lato"/>
                </a:rPr>
                <a:t>Unit 5, 72 - 78 Carrington Street, Adelaide 5000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" y="1769597"/>
              <a:ext cx="10490733" cy="458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HK Grotesk Bold"/>
                </a:rPr>
                <a:t>PHONE NUMBER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" y="2552935"/>
              <a:ext cx="10490733" cy="51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60">
                  <a:solidFill>
                    <a:srgbClr val="FFFFFF"/>
                  </a:solidFill>
                  <a:latin typeface="Lato"/>
                </a:rPr>
                <a:t>0403 873 498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" y="3586818"/>
              <a:ext cx="10490733" cy="458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Lato Bold"/>
                </a:rPr>
                <a:t>EMAIL ADDRESS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" y="4510779"/>
              <a:ext cx="10490733" cy="51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60" dirty="0" err="1">
                  <a:solidFill>
                    <a:srgbClr val="FFFFFF"/>
                  </a:solidFill>
                  <a:latin typeface="Lato"/>
                </a:rPr>
                <a:t>adrian@cartlandlaw.com</a:t>
              </a:r>
              <a:endParaRPr lang="en-US" sz="2400" spc="60" dirty="0">
                <a:solidFill>
                  <a:srgbClr val="FFFFFF"/>
                </a:solidFill>
                <a:latin typeface="Lat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81075" y="-27133"/>
            <a:ext cx="2620907" cy="10341266"/>
            <a:chOff x="0" y="0"/>
            <a:chExt cx="527397" cy="208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397" cy="2080940"/>
            </a:xfrm>
            <a:custGeom>
              <a:avLst/>
              <a:gdLst/>
              <a:ahLst/>
              <a:cxnLst/>
              <a:rect l="l" t="t" r="r" b="b"/>
              <a:pathLst>
                <a:path w="527397" h="2080940">
                  <a:moveTo>
                    <a:pt x="0" y="0"/>
                  </a:moveTo>
                  <a:lnTo>
                    <a:pt x="527397" y="0"/>
                  </a:lnTo>
                  <a:lnTo>
                    <a:pt x="527397" y="2080940"/>
                  </a:lnTo>
                  <a:lnTo>
                    <a:pt x="0" y="2080940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65992" y="4142524"/>
            <a:ext cx="5869020" cy="5930738"/>
            <a:chOff x="0" y="-66675"/>
            <a:chExt cx="7825360" cy="79076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7825360" cy="708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Old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22672"/>
              <a:ext cx="7825360" cy="691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400" spc="60" dirty="0">
                  <a:solidFill>
                    <a:srgbClr val="000000"/>
                  </a:solidFill>
                  <a:latin typeface="Lato"/>
                </a:rPr>
                <a:t>Titles / ownership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400" spc="60" dirty="0">
                  <a:solidFill>
                    <a:srgbClr val="000000"/>
                  </a:solidFill>
                  <a:latin typeface="Lato"/>
                </a:rPr>
                <a:t>By person / company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400" spc="60" dirty="0">
                  <a:solidFill>
                    <a:srgbClr val="000000"/>
                  </a:solidFill>
                  <a:latin typeface="Lato"/>
                </a:rPr>
                <a:t>Trusts – aggregation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400" spc="60" dirty="0">
                <a:solidFill>
                  <a:srgbClr val="000000"/>
                </a:solidFill>
                <a:latin typeface="Lato"/>
              </a:endParaRPr>
            </a:p>
            <a:p>
              <a:pPr>
                <a:lnSpc>
                  <a:spcPts val="335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Lato"/>
                </a:rPr>
                <a:t>New</a:t>
              </a:r>
            </a:p>
            <a:p>
              <a:pPr>
                <a:lnSpc>
                  <a:spcPts val="335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400" spc="60" dirty="0">
                  <a:solidFill>
                    <a:srgbClr val="000000"/>
                  </a:solidFill>
                  <a:latin typeface="Lato"/>
                </a:rPr>
                <a:t>Personal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400" spc="60" dirty="0">
                  <a:solidFill>
                    <a:srgbClr val="000000"/>
                  </a:solidFill>
                  <a:latin typeface="Lato"/>
                </a:rPr>
                <a:t>Multi-tier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400" spc="60" dirty="0">
                  <a:solidFill>
                    <a:srgbClr val="000000"/>
                  </a:solidFill>
                  <a:latin typeface="Lato"/>
                </a:rPr>
                <a:t>Trust surcharge</a:t>
              </a:r>
            </a:p>
            <a:p>
              <a:pPr>
                <a:lnSpc>
                  <a:spcPts val="335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  <a:p>
              <a:pPr>
                <a:lnSpc>
                  <a:spcPts val="3359"/>
                </a:lnSpc>
              </a:pPr>
              <a:endParaRPr lang="en-US" sz="3199" dirty="0">
                <a:solidFill>
                  <a:srgbClr val="000000"/>
                </a:solidFill>
                <a:latin typeface="Lato"/>
              </a:endParaRP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400" spc="60" dirty="0">
                <a:solidFill>
                  <a:srgbClr val="000000"/>
                </a:solidFill>
                <a:latin typeface="Lato"/>
                <a:ea typeface="Lato"/>
                <a:cs typeface="Lato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16931793" y="9468308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65992" y="1493535"/>
            <a:ext cx="5869020" cy="262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00"/>
              </a:lnSpc>
            </a:pPr>
            <a:r>
              <a:rPr lang="en-US" sz="6700" spc="64" dirty="0">
                <a:solidFill>
                  <a:srgbClr val="000342"/>
                </a:solidFill>
                <a:latin typeface="Prata"/>
              </a:rPr>
              <a:t>Land Tax Presentation Overview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651183" y="8243855"/>
            <a:ext cx="1268746" cy="148253"/>
            <a:chOff x="0" y="0"/>
            <a:chExt cx="4890895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4890895" cy="69850"/>
            </a:xfrm>
            <a:custGeom>
              <a:avLst/>
              <a:gdLst/>
              <a:ahLst/>
              <a:cxnLst/>
              <a:rect l="l" t="t" r="r" b="b"/>
              <a:pathLst>
                <a:path w="4890895" h="69850">
                  <a:moveTo>
                    <a:pt x="46000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90895" y="69850"/>
                  </a:lnTo>
                  <a:lnTo>
                    <a:pt x="4890895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3477178" y="5310125"/>
            <a:ext cx="11333645" cy="148253"/>
            <a:chOff x="0" y="0"/>
            <a:chExt cx="43690120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43690121" cy="69850"/>
            </a:xfrm>
            <a:custGeom>
              <a:avLst/>
              <a:gdLst/>
              <a:ahLst/>
              <a:cxnLst/>
              <a:rect l="l" t="t" r="r" b="b"/>
              <a:pathLst>
                <a:path w="43690121" h="69850">
                  <a:moveTo>
                    <a:pt x="4339928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3690121" y="69850"/>
                  </a:lnTo>
                  <a:lnTo>
                    <a:pt x="43690121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8527304" y="-275581"/>
            <a:ext cx="1233392" cy="148253"/>
            <a:chOff x="0" y="0"/>
            <a:chExt cx="4754608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527304" y="10429330"/>
            <a:ext cx="1233392" cy="148253"/>
            <a:chOff x="0" y="0"/>
            <a:chExt cx="475460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4754608" cy="69850"/>
            </a:xfrm>
            <a:custGeom>
              <a:avLst/>
              <a:gdLst/>
              <a:ahLst/>
              <a:cxnLst/>
              <a:rect l="l" t="t" r="r" b="b"/>
              <a:pathLst>
                <a:path w="4754608" h="69850">
                  <a:moveTo>
                    <a:pt x="44637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54608" y="69850"/>
                  </a:lnTo>
                  <a:lnTo>
                    <a:pt x="4754608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4488783" y="1233315"/>
            <a:ext cx="1192291" cy="148253"/>
            <a:chOff x="0" y="0"/>
            <a:chExt cx="4596169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4596169" cy="69850"/>
            </a:xfrm>
            <a:custGeom>
              <a:avLst/>
              <a:gdLst/>
              <a:ahLst/>
              <a:cxnLst/>
              <a:rect l="l" t="t" r="r" b="b"/>
              <a:pathLst>
                <a:path w="4596169" h="69850">
                  <a:moveTo>
                    <a:pt x="4305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596169" y="69850"/>
                  </a:lnTo>
                  <a:lnTo>
                    <a:pt x="4596169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pic>
        <p:nvPicPr>
          <p:cNvPr id="20" name="Picture 4" descr="A group of people walking down a busy city street&#10;&#10;Description automatically generated">
            <a:extLst>
              <a:ext uri="{FF2B5EF4-FFF2-40B4-BE49-F238E27FC236}">
                <a16:creationId xmlns:a16="http://schemas.microsoft.com/office/drawing/2014/main" id="{CC665B9D-DE08-4F77-8926-C646ED0D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62" r="12162"/>
          <a:stretch>
            <a:fillRect/>
          </a:stretch>
        </p:blipFill>
        <p:spPr>
          <a:xfrm>
            <a:off x="10447444" y="1312879"/>
            <a:ext cx="4540167" cy="89903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8699" y="1158052"/>
            <a:ext cx="7481413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Old 2019-20 Rates 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806D8EEC-4E73-2144-8D7B-36C6DD5E1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606867"/>
              </p:ext>
            </p:extLst>
          </p:nvPr>
        </p:nvGraphicFramePr>
        <p:xfrm>
          <a:off x="1838699" y="2826287"/>
          <a:ext cx="12187852" cy="37815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5426">
                  <a:extLst>
                    <a:ext uri="{9D8B030D-6E8A-4147-A177-3AD203B41FA5}">
                      <a16:colId xmlns:a16="http://schemas.microsoft.com/office/drawing/2014/main" val="789404380"/>
                    </a:ext>
                  </a:extLst>
                </a:gridCol>
                <a:gridCol w="1257293">
                  <a:extLst>
                    <a:ext uri="{9D8B030D-6E8A-4147-A177-3AD203B41FA5}">
                      <a16:colId xmlns:a16="http://schemas.microsoft.com/office/drawing/2014/main" val="2186140108"/>
                    </a:ext>
                  </a:extLst>
                </a:gridCol>
                <a:gridCol w="2431208">
                  <a:extLst>
                    <a:ext uri="{9D8B030D-6E8A-4147-A177-3AD203B41FA5}">
                      <a16:colId xmlns:a16="http://schemas.microsoft.com/office/drawing/2014/main" val="2385003869"/>
                    </a:ext>
                  </a:extLst>
                </a:gridCol>
                <a:gridCol w="2031308">
                  <a:extLst>
                    <a:ext uri="{9D8B030D-6E8A-4147-A177-3AD203B41FA5}">
                      <a16:colId xmlns:a16="http://schemas.microsoft.com/office/drawing/2014/main" val="2195868574"/>
                    </a:ext>
                  </a:extLst>
                </a:gridCol>
                <a:gridCol w="722389">
                  <a:extLst>
                    <a:ext uri="{9D8B030D-6E8A-4147-A177-3AD203B41FA5}">
                      <a16:colId xmlns:a16="http://schemas.microsoft.com/office/drawing/2014/main" val="3571281548"/>
                    </a:ext>
                  </a:extLst>
                </a:gridCol>
                <a:gridCol w="3340228">
                  <a:extLst>
                    <a:ext uri="{9D8B030D-6E8A-4147-A177-3AD203B41FA5}">
                      <a16:colId xmlns:a16="http://schemas.microsoft.com/office/drawing/2014/main" val="1902073349"/>
                    </a:ext>
                  </a:extLst>
                </a:gridCol>
              </a:tblGrid>
              <a:tr h="866641"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Base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Rate Per Extra $</a:t>
                      </a:r>
                    </a:p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04611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391,000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031254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391,001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538686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716,001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1,042,000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8829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1,042,001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1,302,000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7,004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11507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1,302,001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13,244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563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23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8699" y="1158052"/>
            <a:ext cx="1218785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New Standard 2020-21 Rates 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806D8EEC-4E73-2144-8D7B-36C6DD5E1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49434"/>
              </p:ext>
            </p:extLst>
          </p:nvPr>
        </p:nvGraphicFramePr>
        <p:xfrm>
          <a:off x="1838699" y="2826287"/>
          <a:ext cx="12187852" cy="37815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5426">
                  <a:extLst>
                    <a:ext uri="{9D8B030D-6E8A-4147-A177-3AD203B41FA5}">
                      <a16:colId xmlns:a16="http://schemas.microsoft.com/office/drawing/2014/main" val="789404380"/>
                    </a:ext>
                  </a:extLst>
                </a:gridCol>
                <a:gridCol w="1257293">
                  <a:extLst>
                    <a:ext uri="{9D8B030D-6E8A-4147-A177-3AD203B41FA5}">
                      <a16:colId xmlns:a16="http://schemas.microsoft.com/office/drawing/2014/main" val="2186140108"/>
                    </a:ext>
                  </a:extLst>
                </a:gridCol>
                <a:gridCol w="2431208">
                  <a:extLst>
                    <a:ext uri="{9D8B030D-6E8A-4147-A177-3AD203B41FA5}">
                      <a16:colId xmlns:a16="http://schemas.microsoft.com/office/drawing/2014/main" val="2385003869"/>
                    </a:ext>
                  </a:extLst>
                </a:gridCol>
                <a:gridCol w="2031308">
                  <a:extLst>
                    <a:ext uri="{9D8B030D-6E8A-4147-A177-3AD203B41FA5}">
                      <a16:colId xmlns:a16="http://schemas.microsoft.com/office/drawing/2014/main" val="2195868574"/>
                    </a:ext>
                  </a:extLst>
                </a:gridCol>
                <a:gridCol w="722389">
                  <a:extLst>
                    <a:ext uri="{9D8B030D-6E8A-4147-A177-3AD203B41FA5}">
                      <a16:colId xmlns:a16="http://schemas.microsoft.com/office/drawing/2014/main" val="3571281548"/>
                    </a:ext>
                  </a:extLst>
                </a:gridCol>
                <a:gridCol w="3340228">
                  <a:extLst>
                    <a:ext uri="{9D8B030D-6E8A-4147-A177-3AD203B41FA5}">
                      <a16:colId xmlns:a16="http://schemas.microsoft.com/office/drawing/2014/main" val="1902073349"/>
                    </a:ext>
                  </a:extLst>
                </a:gridCol>
              </a:tblGrid>
              <a:tr h="866641"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Base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Rate Per Extra $</a:t>
                      </a:r>
                    </a:p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04611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031254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538686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755,001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1,098,000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8829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1,098,001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5,812.50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11507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1,350,001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10,852.50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563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91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8699" y="1158052"/>
            <a:ext cx="1218785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New Trust 2020-21 Rates 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806D8EEC-4E73-2144-8D7B-36C6DD5E1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21678"/>
              </p:ext>
            </p:extLst>
          </p:nvPr>
        </p:nvGraphicFramePr>
        <p:xfrm>
          <a:off x="1838699" y="2826287"/>
          <a:ext cx="12187852" cy="43645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5426">
                  <a:extLst>
                    <a:ext uri="{9D8B030D-6E8A-4147-A177-3AD203B41FA5}">
                      <a16:colId xmlns:a16="http://schemas.microsoft.com/office/drawing/2014/main" val="789404380"/>
                    </a:ext>
                  </a:extLst>
                </a:gridCol>
                <a:gridCol w="1257293">
                  <a:extLst>
                    <a:ext uri="{9D8B030D-6E8A-4147-A177-3AD203B41FA5}">
                      <a16:colId xmlns:a16="http://schemas.microsoft.com/office/drawing/2014/main" val="2186140108"/>
                    </a:ext>
                  </a:extLst>
                </a:gridCol>
                <a:gridCol w="2431208">
                  <a:extLst>
                    <a:ext uri="{9D8B030D-6E8A-4147-A177-3AD203B41FA5}">
                      <a16:colId xmlns:a16="http://schemas.microsoft.com/office/drawing/2014/main" val="2385003869"/>
                    </a:ext>
                  </a:extLst>
                </a:gridCol>
                <a:gridCol w="2031308">
                  <a:extLst>
                    <a:ext uri="{9D8B030D-6E8A-4147-A177-3AD203B41FA5}">
                      <a16:colId xmlns:a16="http://schemas.microsoft.com/office/drawing/2014/main" val="2195868574"/>
                    </a:ext>
                  </a:extLst>
                </a:gridCol>
                <a:gridCol w="722389">
                  <a:extLst>
                    <a:ext uri="{9D8B030D-6E8A-4147-A177-3AD203B41FA5}">
                      <a16:colId xmlns:a16="http://schemas.microsoft.com/office/drawing/2014/main" val="3571281548"/>
                    </a:ext>
                  </a:extLst>
                </a:gridCol>
                <a:gridCol w="3340228">
                  <a:extLst>
                    <a:ext uri="{9D8B030D-6E8A-4147-A177-3AD203B41FA5}">
                      <a16:colId xmlns:a16="http://schemas.microsoft.com/office/drawing/2014/main" val="1902073349"/>
                    </a:ext>
                  </a:extLst>
                </a:gridCol>
              </a:tblGrid>
              <a:tr h="866641"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Base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4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Rate Per Extra $</a:t>
                      </a:r>
                    </a:p>
                    <a:p>
                      <a:endParaRPr lang="en-AU" sz="2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04611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031254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538686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8829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755,001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1,098,000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11507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1,098,001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11,302.50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563617"/>
                  </a:ext>
                </a:extLst>
              </a:tr>
              <a:tr h="582981"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1,350,001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$17,350.50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6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43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437896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Repeals - Jointly held Land - Strata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647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 aggregation repealed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Minor interest repealed, except for residential land - s5AA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land is jointly held, will be jointly assessed - s9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 separately assessed and aggregated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Rebate on proportion – but not negative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Community titles taxed on lowest undivided plan - s10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tax on common strata property</a:t>
            </a:r>
          </a:p>
        </p:txBody>
      </p:sp>
    </p:spTree>
    <p:extLst>
      <p:ext uri="{BB962C8B-B14F-4D97-AF65-F5344CB8AC3E}">
        <p14:creationId xmlns:p14="http://schemas.microsoft.com/office/powerpoint/2010/main" val="81554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437896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Trusts - Trustee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Separate assessment for Trustee - s11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Trustee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Executor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Guardian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Liquidator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 having possession, administration or control of land, income or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99709" y="-67120"/>
            <a:ext cx="1401815" cy="10434938"/>
            <a:chOff x="0" y="0"/>
            <a:chExt cx="326008" cy="2426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008" cy="2426767"/>
            </a:xfrm>
            <a:custGeom>
              <a:avLst/>
              <a:gdLst/>
              <a:ahLst/>
              <a:cxnLst/>
              <a:rect l="l" t="t" r="r" b="b"/>
              <a:pathLst>
                <a:path w="326008" h="2426767">
                  <a:moveTo>
                    <a:pt x="0" y="0"/>
                  </a:moveTo>
                  <a:lnTo>
                    <a:pt x="326008" y="0"/>
                  </a:lnTo>
                  <a:lnTo>
                    <a:pt x="326008" y="2426767"/>
                  </a:lnTo>
                  <a:lnTo>
                    <a:pt x="0" y="2426767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64295" y="1603298"/>
            <a:ext cx="644692" cy="148253"/>
            <a:chOff x="0" y="0"/>
            <a:chExt cx="2485226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485226" cy="69850"/>
            </a:xfrm>
            <a:custGeom>
              <a:avLst/>
              <a:gdLst/>
              <a:ahLst/>
              <a:cxnLst/>
              <a:rect l="l" t="t" r="r" b="b"/>
              <a:pathLst>
                <a:path w="2485226" h="69850">
                  <a:moveTo>
                    <a:pt x="219439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485226" y="69850"/>
                  </a:lnTo>
                  <a:lnTo>
                    <a:pt x="2485226" y="0"/>
                  </a:lnTo>
                  <a:close/>
                </a:path>
              </a:pathLst>
            </a:custGeom>
            <a:solidFill>
              <a:srgbClr val="E09900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16931793" y="9466561"/>
            <a:ext cx="1358639" cy="27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127">
                <a:solidFill>
                  <a:srgbClr val="FFFFFF"/>
                </a:solidFill>
                <a:latin typeface="Lato"/>
              </a:rPr>
              <a:t>26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91B17C7C-BCD6-CC4C-88CD-FE658D8EF1C6}"/>
              </a:ext>
            </a:extLst>
          </p:cNvPr>
          <p:cNvSpPr txBox="1"/>
          <p:nvPr/>
        </p:nvSpPr>
        <p:spPr>
          <a:xfrm>
            <a:off x="1838698" y="1158052"/>
            <a:ext cx="1514289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3"/>
              </a:lnSpc>
            </a:pPr>
            <a:r>
              <a:rPr lang="en-US" sz="6399" spc="57" dirty="0">
                <a:latin typeface="Prata"/>
              </a:rPr>
              <a:t>Trusts – Fixed Trusts and Unit Trusts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8DEBC68-AF81-9847-AF59-0FB64D1ECE7D}"/>
              </a:ext>
            </a:extLst>
          </p:cNvPr>
          <p:cNvSpPr txBox="1"/>
          <p:nvPr/>
        </p:nvSpPr>
        <p:spPr>
          <a:xfrm>
            <a:off x="941496" y="10740346"/>
            <a:ext cx="443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  <a:latin typeface="Lato" panose="020F0502020204030203" pitchFamily="34" charset="77"/>
              </a:rPr>
              <a:t>General Rates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383D8-C723-8D4C-B79D-B159B73C6899}"/>
              </a:ext>
            </a:extLst>
          </p:cNvPr>
          <p:cNvSpPr/>
          <p:nvPr/>
        </p:nvSpPr>
        <p:spPr>
          <a:xfrm>
            <a:off x="1838698" y="2590587"/>
            <a:ext cx="1170477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Fixed trust = not excluded or discretionary trust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Unit Trusts: don’t have to be “fixed” like NSW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Nominate what type of trust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Nomination of beneficiaries – otherwise trust rate - s12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Taxation first at Trustee level as if only land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 Beneficiaries assessed on proportion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Aggregated with other land of beneficiary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Credit on proportion of tax paid by Trustee – no 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33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1103</Words>
  <Application>Microsoft Macintosh PowerPoint</Application>
  <PresentationFormat>Custom</PresentationFormat>
  <Paragraphs>292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Arial</vt:lpstr>
      <vt:lpstr>HK Grotesk Bold</vt:lpstr>
      <vt:lpstr>Prata</vt:lpstr>
      <vt:lpstr>Lato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Central Project Architecture Presentation</dc:title>
  <cp:lastModifiedBy>Leslie Gonzales</cp:lastModifiedBy>
  <cp:revision>13</cp:revision>
  <dcterms:created xsi:type="dcterms:W3CDTF">2006-08-16T00:00:00Z</dcterms:created>
  <dcterms:modified xsi:type="dcterms:W3CDTF">2020-07-28T03:08:38Z</dcterms:modified>
  <dc:identifier>DAEBLHXaeDo</dc:identifier>
</cp:coreProperties>
</file>