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07" r:id="rId3"/>
    <p:sldId id="275" r:id="rId4"/>
    <p:sldId id="302" r:id="rId5"/>
    <p:sldId id="303" r:id="rId6"/>
    <p:sldId id="276" r:id="rId7"/>
    <p:sldId id="277" r:id="rId8"/>
    <p:sldId id="305" r:id="rId9"/>
    <p:sldId id="299" r:id="rId10"/>
    <p:sldId id="297" r:id="rId11"/>
    <p:sldId id="298" r:id="rId12"/>
    <p:sldId id="300" r:id="rId13"/>
    <p:sldId id="301" r:id="rId14"/>
    <p:sldId id="304" r:id="rId15"/>
    <p:sldId id="296" r:id="rId16"/>
    <p:sldId id="283" r:id="rId17"/>
    <p:sldId id="306" r:id="rId18"/>
    <p:sldId id="281" r:id="rId19"/>
    <p:sldId id="274" r:id="rId2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offrey Diehm" initials="GD" lastIdx="0" clrIdx="0">
    <p:extLst>
      <p:ext uri="{19B8F6BF-5375-455C-9EA6-DF929625EA0E}">
        <p15:presenceInfo xmlns:p15="http://schemas.microsoft.com/office/powerpoint/2012/main" userId="fb4af717274c516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23354D"/>
    <a:srgbClr val="F4DF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40309"/>
            <a:ext cx="9144000" cy="1769653"/>
          </a:xfrm>
        </p:spPr>
        <p:txBody>
          <a:bodyPr anchor="b"/>
          <a:lstStyle>
            <a:lvl1pPr algn="ctr">
              <a:defRPr sz="600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2800" kern="120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45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rma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842317" y="607896"/>
            <a:ext cx="8489903" cy="827111"/>
          </a:xfrm>
        </p:spPr>
        <p:txBody>
          <a:bodyPr/>
          <a:lstStyle>
            <a:lvl1pPr marL="0" indent="0" algn="ctr">
              <a:buNone/>
              <a:defRPr sz="5400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&lt;Insert Name Here&gt;</a:t>
            </a:r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535113" y="2002335"/>
            <a:ext cx="9104312" cy="881279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500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&lt;Insert Phone Numbers&gt;</a:t>
            </a:r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28763" y="3136642"/>
            <a:ext cx="9117012" cy="52095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500" baseline="0"/>
            </a:lvl1pPr>
          </a:lstStyle>
          <a:p>
            <a:pPr lvl="0"/>
            <a:r>
              <a:rPr lang="en-US"/>
              <a:t>&lt;Insert Email Address&gt;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1535113" y="3910628"/>
            <a:ext cx="9104312" cy="154305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500" baseline="0"/>
            </a:lvl1pPr>
          </a:lstStyle>
          <a:p>
            <a:pPr lvl="0"/>
            <a:r>
              <a:rPr lang="en-US"/>
              <a:t>&lt;Insert Chambers Name and Address&gt;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03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solidFill>
                    <a:srgbClr val="23354D"/>
                  </a:solidFill>
                </a:ln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38623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974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73475"/>
            <a:ext cx="10515600" cy="2852737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237776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ln w="0">
                  <a:solidFill>
                    <a:srgbClr val="23354D"/>
                  </a:solidFill>
                </a:ln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037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09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09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8746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115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37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14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6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888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55600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15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61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ln>
            <a:noFill/>
          </a:ln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>
            <a:lumMod val="40000"/>
            <a:lumOff val="60000"/>
          </a:schemeClr>
        </a:buClr>
        <a:buFont typeface="Arial" panose="020B0604020202020204" pitchFamily="34" charset="0"/>
        <a:buChar char="•"/>
        <a:defRPr sz="2800" kern="1200">
          <a:ln w="3175">
            <a:noFill/>
          </a:ln>
          <a:solidFill>
            <a:schemeClr val="accent5">
              <a:lumMod val="50000"/>
            </a:schemeClr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>
            <a:lumMod val="40000"/>
            <a:lumOff val="60000"/>
          </a:schemeClr>
        </a:buClr>
        <a:buFont typeface="Arial" panose="020B0604020202020204" pitchFamily="34" charset="0"/>
        <a:buChar char="•"/>
        <a:defRPr sz="2600" kern="1200">
          <a:ln w="3175">
            <a:noFill/>
          </a:ln>
          <a:solidFill>
            <a:schemeClr val="accent5">
              <a:lumMod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>
            <a:lumMod val="40000"/>
            <a:lumOff val="60000"/>
          </a:schemeClr>
        </a:buClr>
        <a:buFont typeface="Arial" panose="020B0604020202020204" pitchFamily="34" charset="0"/>
        <a:buChar char="•"/>
        <a:defRPr sz="2400" kern="1200">
          <a:ln w="3175">
            <a:noFill/>
          </a:ln>
          <a:solidFill>
            <a:schemeClr val="accent5">
              <a:lumMod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>
            <a:lumMod val="40000"/>
            <a:lumOff val="60000"/>
          </a:schemeClr>
        </a:buClr>
        <a:buFont typeface="Arial" panose="020B0604020202020204" pitchFamily="34" charset="0"/>
        <a:buChar char="•"/>
        <a:defRPr sz="2200" kern="1200">
          <a:ln w="3175">
            <a:noFill/>
          </a:ln>
          <a:solidFill>
            <a:schemeClr val="accent5">
              <a:lumMod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>
            <a:lumMod val="40000"/>
            <a:lumOff val="60000"/>
          </a:schemeClr>
        </a:buClr>
        <a:buFont typeface="Arial" panose="020B0604020202020204" pitchFamily="34" charset="0"/>
        <a:buChar char="•"/>
        <a:defRPr sz="2000" kern="1200">
          <a:ln w="3175">
            <a:noFill/>
          </a:ln>
          <a:solidFill>
            <a:schemeClr val="accent5">
              <a:lumMod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96674-7EA2-40B9-8F58-F3B6A8E27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80239"/>
            <a:ext cx="9144000" cy="1769653"/>
          </a:xfrm>
        </p:spPr>
        <p:txBody>
          <a:bodyPr/>
          <a:lstStyle/>
          <a:p>
            <a:r>
              <a:rPr lang="en-AU" b="1" dirty="0"/>
              <a:t>STEP CODE OF CONDUCT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BB434D-7AF9-4CAA-991D-F89658308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3378"/>
            <a:ext cx="9144000" cy="1655762"/>
          </a:xfrm>
        </p:spPr>
        <p:txBody>
          <a:bodyPr/>
          <a:lstStyle/>
          <a:p>
            <a:endParaRPr lang="en-AU" sz="4800"/>
          </a:p>
          <a:p>
            <a:r>
              <a:rPr lang="en-AU" sz="4800"/>
              <a:t>David W Marks QC</a:t>
            </a:r>
          </a:p>
          <a:p>
            <a:r>
              <a:rPr lang="en-AU" sz="4800"/>
              <a:t>Level 16, Inns of Court</a:t>
            </a:r>
          </a:p>
        </p:txBody>
      </p:sp>
    </p:spTree>
    <p:extLst>
      <p:ext uri="{BB962C8B-B14F-4D97-AF65-F5344CB8AC3E}">
        <p14:creationId xmlns:p14="http://schemas.microsoft.com/office/powerpoint/2010/main" val="436043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FA7ED-3E11-44FD-AF80-C987458AB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Peculiar vulnerability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36B04-D2E2-4795-81EA-8336D34E1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Wanting to ‘advise families across generations’</a:t>
            </a:r>
          </a:p>
          <a:p>
            <a:endParaRPr lang="en-AU" dirty="0"/>
          </a:p>
          <a:p>
            <a:r>
              <a:rPr lang="en-AU" dirty="0"/>
              <a:t>Even wanting to ensure spouses’, and relations’, estate planning is coordinated</a:t>
            </a:r>
          </a:p>
          <a:p>
            <a:endParaRPr lang="en-AU" dirty="0"/>
          </a:p>
          <a:p>
            <a:r>
              <a:rPr lang="en-AU" dirty="0"/>
              <a:t>A little parable, from the simplest fact situation: </a:t>
            </a:r>
            <a:br>
              <a:rPr lang="en-AU" dirty="0"/>
            </a:br>
            <a:r>
              <a:rPr lang="en-AU" i="1" dirty="0"/>
              <a:t>A. v. B. v Hill Wallack</a:t>
            </a:r>
            <a:r>
              <a:rPr lang="en-AU" dirty="0"/>
              <a:t> 726 A.2d 924 (NJ, 1999)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21951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50F0-2922-4AE0-8C45-22AE2A101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EABF8-B5E9-4562-9F34-C8AEC31AF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ASCR r7 – communication of advice </a:t>
            </a:r>
          </a:p>
          <a:p>
            <a:r>
              <a:rPr lang="en-AU" dirty="0"/>
              <a:t>ASCR r.9 – confidential information </a:t>
            </a:r>
          </a:p>
          <a:p>
            <a:r>
              <a:rPr lang="en-AU" dirty="0"/>
              <a:t>ASCR r.10 – conflicts – former vs current clients</a:t>
            </a:r>
          </a:p>
          <a:p>
            <a:r>
              <a:rPr lang="en-AU" dirty="0"/>
              <a:t>ASCR r.11 – conflicts – current clients</a:t>
            </a:r>
          </a:p>
          <a:p>
            <a:r>
              <a:rPr lang="en-AU" dirty="0"/>
              <a:t>BAQ – </a:t>
            </a:r>
            <a:r>
              <a:rPr lang="en-AU" i="1" dirty="0"/>
              <a:t>Barristers Conduct Rules</a:t>
            </a:r>
          </a:p>
          <a:p>
            <a:r>
              <a:rPr lang="en-AU" dirty="0"/>
              <a:t>STEP – </a:t>
            </a:r>
            <a:r>
              <a:rPr lang="en-AU" i="1" dirty="0"/>
              <a:t>Code of Professional Conduct</a:t>
            </a:r>
            <a:r>
              <a:rPr lang="en-AU" dirty="0"/>
              <a:t>;</a:t>
            </a:r>
            <a:r>
              <a:rPr lang="en-AU" i="1" dirty="0"/>
              <a:t> </a:t>
            </a:r>
            <a:r>
              <a:rPr lang="en-AU" dirty="0"/>
              <a:t>&amp; </a:t>
            </a:r>
            <a:r>
              <a:rPr lang="en-AU" i="1" dirty="0"/>
              <a:t>STEP Code for Will Preparation in England &amp; Wales (2016 rev.)</a:t>
            </a:r>
            <a:endParaRPr lang="en-AU" dirty="0"/>
          </a:p>
          <a:p>
            <a:r>
              <a:rPr lang="en-AU" dirty="0"/>
              <a:t>Cf ABA Model Rules of Professional Conduct (USA), &amp; ABA commentaries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2317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64FD3-CF4C-4362-AC52-DFC61EBB7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Solutions?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0820A-6079-44C6-B909-DBFE61B0C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In Hill Wallack</a:t>
            </a:r>
          </a:p>
          <a:p>
            <a:pPr lvl="1"/>
            <a:r>
              <a:rPr lang="en-AU" dirty="0"/>
              <a:t>Obligation to inform wife as part of her right to be informed about the engagement</a:t>
            </a:r>
          </a:p>
          <a:p>
            <a:pPr lvl="1"/>
            <a:r>
              <a:rPr lang="en-AU" dirty="0"/>
              <a:t>Fraud exception to client confidentiality in New Jersey (now in ABA model rules in limited form)</a:t>
            </a:r>
          </a:p>
          <a:p>
            <a:r>
              <a:rPr lang="en-AU" dirty="0"/>
              <a:t>How we will cope in SA</a:t>
            </a:r>
          </a:p>
          <a:p>
            <a:r>
              <a:rPr lang="en-AU" dirty="0"/>
              <a:t>Be alert to conflicts.</a:t>
            </a:r>
          </a:p>
          <a:p>
            <a:r>
              <a:rPr lang="en-AU" dirty="0"/>
              <a:t>The simplest scenario, apparently plain vanilla, can turn quickly.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2357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8C2B-4628-4000-BB06-92E1BB57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And I want to emphasise 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D3329-FA47-48FB-95AC-3D2F83095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It is hard to identify anything Hall Wallack did wrong.</a:t>
            </a:r>
          </a:p>
          <a:p>
            <a:r>
              <a:rPr lang="en-AU" dirty="0"/>
              <a:t>Yes there was a data entry error.</a:t>
            </a:r>
          </a:p>
          <a:p>
            <a:r>
              <a:rPr lang="en-AU" dirty="0"/>
              <a:t>But they handled this baffling situation very well. It is a credit to the attorneys involved.</a:t>
            </a:r>
          </a:p>
        </p:txBody>
      </p:sp>
    </p:spTree>
    <p:extLst>
      <p:ext uri="{BB962C8B-B14F-4D97-AF65-F5344CB8AC3E}">
        <p14:creationId xmlns:p14="http://schemas.microsoft.com/office/powerpoint/2010/main" val="3107692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37CD1-FC86-4B44-ACF7-F4736BE2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Further scenarios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E5994-EDCB-4A95-9F98-A40BBA7C0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I’ve written up more scenarios, and we’ll chat about them in this approximate order, till it’s time for a glass of wine!</a:t>
            </a:r>
          </a:p>
          <a:p>
            <a:pPr marL="228600" lvl="1">
              <a:spcBef>
                <a:spcPts val="1000"/>
              </a:spcBef>
            </a:pPr>
            <a:endParaRPr lang="en-AU" sz="2800" dirty="0"/>
          </a:p>
          <a:p>
            <a:pPr marL="228600" lvl="1">
              <a:spcBef>
                <a:spcPts val="1000"/>
              </a:spcBef>
            </a:pPr>
            <a:r>
              <a:rPr lang="en-AU" sz="2800" dirty="0"/>
              <a:t>Scenario 6.1 The Survivors</a:t>
            </a:r>
          </a:p>
          <a:p>
            <a:pPr marL="228600" lvl="1">
              <a:spcBef>
                <a:spcPts val="1000"/>
              </a:spcBef>
            </a:pPr>
            <a:r>
              <a:rPr lang="en-AU" sz="2800" dirty="0"/>
              <a:t>Scenario 6.2 Family Planning</a:t>
            </a:r>
          </a:p>
          <a:p>
            <a:pPr marL="228600" lvl="1">
              <a:spcBef>
                <a:spcPts val="1000"/>
              </a:spcBef>
            </a:pPr>
            <a:r>
              <a:rPr lang="en-AU" sz="2800" dirty="0"/>
              <a:t>Scenario 5.2 Not that Trust Again (if we have time)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66019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976F1-E250-42A3-9E63-BEFB39D49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Take 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8470B-1ACE-4B53-B8A0-348E87870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495" y="1522730"/>
            <a:ext cx="10515600" cy="4138623"/>
          </a:xfrm>
        </p:spPr>
        <p:txBody>
          <a:bodyPr/>
          <a:lstStyle/>
          <a:p>
            <a:r>
              <a:rPr lang="en-AU" dirty="0"/>
              <a:t>STEP has its own Code of Conduct</a:t>
            </a:r>
          </a:p>
          <a:p>
            <a:r>
              <a:rPr lang="en-AU" dirty="0"/>
              <a:t>It has other mandatory documents, and Guidance Notes on specific topics</a:t>
            </a:r>
          </a:p>
          <a:p>
            <a:r>
              <a:rPr lang="en-AU" dirty="0"/>
              <a:t>STEP has re-geared its disciplinary function</a:t>
            </a:r>
          </a:p>
          <a:p>
            <a:r>
              <a:rPr lang="en-AU" dirty="0"/>
              <a:t>Simple scenarios – advertising/marketing, acting for an apparently peaceable husband and wife in estate planning – can blow up</a:t>
            </a:r>
          </a:p>
          <a:p>
            <a:r>
              <a:rPr lang="en-AU" dirty="0"/>
              <a:t>Your governing ethical documents are there to guide you through</a:t>
            </a:r>
          </a:p>
        </p:txBody>
      </p:sp>
    </p:spTree>
    <p:extLst>
      <p:ext uri="{BB962C8B-B14F-4D97-AF65-F5344CB8AC3E}">
        <p14:creationId xmlns:p14="http://schemas.microsoft.com/office/powerpoint/2010/main" val="610833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86B8-FC69-49F1-A402-CFB40F4DC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Before we go: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7AD72-3E17-4A20-88B4-C7B6A9860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/>
              <a:t>Liability limited by a scheme approved under professional standards legislation</a:t>
            </a:r>
          </a:p>
        </p:txBody>
      </p:sp>
    </p:spTree>
    <p:extLst>
      <p:ext uri="{BB962C8B-B14F-4D97-AF65-F5344CB8AC3E}">
        <p14:creationId xmlns:p14="http://schemas.microsoft.com/office/powerpoint/2010/main" val="115983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B753-BF34-4E7D-AEBD-586DD9B6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Panellists and Chair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64283-DB36-4691-B3BC-305C8839F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Thanks for the attentive preparation by our chair and panellists:</a:t>
            </a:r>
          </a:p>
          <a:p>
            <a:r>
              <a:rPr lang="en-AU" b="1" dirty="0"/>
              <a:t>Chair</a:t>
            </a:r>
            <a:r>
              <a:rPr lang="en-AU" dirty="0"/>
              <a:t> – Harry Patsias, </a:t>
            </a:r>
            <a:r>
              <a:rPr lang="en-AU" dirty="0" err="1"/>
              <a:t>Wallmans</a:t>
            </a:r>
            <a:endParaRPr lang="en-AU" dirty="0"/>
          </a:p>
          <a:p>
            <a:r>
              <a:rPr lang="en-AU" b="1" dirty="0"/>
              <a:t>Panellists</a:t>
            </a:r>
            <a:r>
              <a:rPr lang="en-AU" dirty="0"/>
              <a:t> – </a:t>
            </a:r>
          </a:p>
          <a:p>
            <a:pPr lvl="1"/>
            <a:r>
              <a:rPr lang="en-AU" dirty="0"/>
              <a:t>Jonathan Wells QC, Hanson Chambers </a:t>
            </a:r>
          </a:p>
          <a:p>
            <a:pPr lvl="1"/>
            <a:r>
              <a:rPr lang="en-AU" dirty="0"/>
              <a:t>Mark Taylor, Edmund Barton Chambers</a:t>
            </a:r>
          </a:p>
          <a:p>
            <a:endParaRPr lang="en-AU" dirty="0"/>
          </a:p>
          <a:p>
            <a:r>
              <a:rPr lang="en-AU" dirty="0"/>
              <a:t>It has been a lot of fun chatting through the scenarios with you!</a:t>
            </a:r>
          </a:p>
        </p:txBody>
      </p:sp>
    </p:spTree>
    <p:extLst>
      <p:ext uri="{BB962C8B-B14F-4D97-AF65-F5344CB8AC3E}">
        <p14:creationId xmlns:p14="http://schemas.microsoft.com/office/powerpoint/2010/main" val="1067611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44016-C7F9-4B97-B2B6-8529198BA6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/>
              <a:t>David W Marks QC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1892AF-EC74-4C04-BEDE-4EBD35036F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/>
              <a:t>Level 16, Inns of Court</a:t>
            </a:r>
          </a:p>
        </p:txBody>
      </p:sp>
    </p:spTree>
    <p:extLst>
      <p:ext uri="{BB962C8B-B14F-4D97-AF65-F5344CB8AC3E}">
        <p14:creationId xmlns:p14="http://schemas.microsoft.com/office/powerpoint/2010/main" val="411121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101C3-2B41-8041-A257-57FE51BDF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2" y="1512811"/>
            <a:ext cx="11139056" cy="1325563"/>
          </a:xfrm>
        </p:spPr>
        <p:txBody>
          <a:bodyPr>
            <a:noAutofit/>
          </a:bodyPr>
          <a:lstStyle/>
          <a:p>
            <a:pPr algn="ctr"/>
            <a:r>
              <a:rPr lang="en-AU" sz="3600" b="1"/>
              <a:t>HEMMANT’S LIST – THE RIGHT BARRISTER FOR THE BRIEF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F18BD3-817D-46E0-9A46-E780F5C345B9}"/>
              </a:ext>
            </a:extLst>
          </p:cNvPr>
          <p:cNvSpPr/>
          <p:nvPr/>
        </p:nvSpPr>
        <p:spPr>
          <a:xfrm>
            <a:off x="1038180" y="1787803"/>
            <a:ext cx="10626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B76FD2-BD07-4CC9-B80A-49DE4D0B43C8}"/>
              </a:ext>
            </a:extLst>
          </p:cNvPr>
          <p:cNvSpPr/>
          <p:nvPr/>
        </p:nvSpPr>
        <p:spPr>
          <a:xfrm>
            <a:off x="837289" y="2909302"/>
            <a:ext cx="103996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23354D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A diverse list of barristers providing choice of experience, expertise, and cost through a single contact.</a:t>
            </a:r>
            <a:endParaRPr kumimoji="0" lang="en-AU" sz="3200" b="0" i="0" u="none" strike="noStrike" kern="1200" cap="none" spc="0" normalizeH="0" baseline="0" noProof="0">
              <a:ln>
                <a:noFill/>
              </a:ln>
              <a:solidFill>
                <a:srgbClr val="23354D"/>
              </a:solidFill>
              <a:effectLst/>
              <a:uLnTx/>
              <a:uFillTx/>
              <a:latin typeface="Calibri Light" panose="020F03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599419-2D58-4C69-BBE6-48C8345C29E6}"/>
              </a:ext>
            </a:extLst>
          </p:cNvPr>
          <p:cNvSpPr txBox="1"/>
          <p:nvPr/>
        </p:nvSpPr>
        <p:spPr>
          <a:xfrm>
            <a:off x="2776925" y="4093793"/>
            <a:ext cx="6637237" cy="125379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600" b="1" i="0" u="none" strike="noStrike" kern="1200" cap="none" spc="0" normalizeH="0" baseline="0" noProof="0">
                <a:ln>
                  <a:noFill/>
                </a:ln>
                <a:solidFill>
                  <a:srgbClr val="23354D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CHOICE | CONFIDENCE | CONVENIENCE</a:t>
            </a:r>
            <a:endParaRPr kumimoji="0" lang="en-AU" sz="2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8A1D52-E46B-4E37-B85C-AC0CD887CFF0}"/>
              </a:ext>
            </a:extLst>
          </p:cNvPr>
          <p:cNvSpPr txBox="1"/>
          <p:nvPr/>
        </p:nvSpPr>
        <p:spPr>
          <a:xfrm>
            <a:off x="2718477" y="4914660"/>
            <a:ext cx="6637237" cy="6304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www.hemmantslist.com.au</a:t>
            </a:r>
          </a:p>
        </p:txBody>
      </p:sp>
    </p:spTree>
    <p:extLst>
      <p:ext uri="{BB962C8B-B14F-4D97-AF65-F5344CB8AC3E}">
        <p14:creationId xmlns:p14="http://schemas.microsoft.com/office/powerpoint/2010/main" val="1285690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B753-BF34-4E7D-AEBD-586DD9B6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Panellists and Chair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64283-DB36-4691-B3BC-305C8839F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Chair</a:t>
            </a:r>
            <a:r>
              <a:rPr lang="en-AU" dirty="0"/>
              <a:t> – Harry Patsias, </a:t>
            </a:r>
            <a:r>
              <a:rPr lang="en-AU" dirty="0" err="1"/>
              <a:t>Wallmans</a:t>
            </a:r>
            <a:endParaRPr lang="en-AU" dirty="0"/>
          </a:p>
          <a:p>
            <a:r>
              <a:rPr lang="en-AU" b="1" dirty="0"/>
              <a:t>Panellists</a:t>
            </a:r>
            <a:r>
              <a:rPr lang="en-AU" dirty="0"/>
              <a:t> – </a:t>
            </a:r>
          </a:p>
          <a:p>
            <a:pPr lvl="1"/>
            <a:r>
              <a:rPr lang="en-AU" dirty="0"/>
              <a:t>Jonathan Wells QC, Hanson Chambers </a:t>
            </a:r>
          </a:p>
          <a:p>
            <a:pPr lvl="1"/>
            <a:r>
              <a:rPr lang="en-AU" dirty="0"/>
              <a:t>Mark Taylor, Edmund Barton Chambers</a:t>
            </a:r>
          </a:p>
        </p:txBody>
      </p:sp>
    </p:spTree>
    <p:extLst>
      <p:ext uri="{BB962C8B-B14F-4D97-AF65-F5344CB8AC3E}">
        <p14:creationId xmlns:p14="http://schemas.microsoft.com/office/powerpoint/2010/main" val="1571776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59291-A404-48A3-A99A-C40B29A0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we are seeing – By Code provision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DB5D0-C104-44A5-AE70-9E803BF94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472727B-11D9-4B44-A59F-D00B2AA62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259741"/>
              </p:ext>
            </p:extLst>
          </p:nvPr>
        </p:nvGraphicFramePr>
        <p:xfrm>
          <a:off x="2032000" y="1825625"/>
          <a:ext cx="8100290" cy="4214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6182">
                  <a:extLst>
                    <a:ext uri="{9D8B030D-6E8A-4147-A177-3AD203B41FA5}">
                      <a16:colId xmlns:a16="http://schemas.microsoft.com/office/drawing/2014/main" val="4257191761"/>
                    </a:ext>
                  </a:extLst>
                </a:gridCol>
                <a:gridCol w="653934">
                  <a:extLst>
                    <a:ext uri="{9D8B030D-6E8A-4147-A177-3AD203B41FA5}">
                      <a16:colId xmlns:a16="http://schemas.microsoft.com/office/drawing/2014/main" val="4068162699"/>
                    </a:ext>
                  </a:extLst>
                </a:gridCol>
                <a:gridCol w="1620058">
                  <a:extLst>
                    <a:ext uri="{9D8B030D-6E8A-4147-A177-3AD203B41FA5}">
                      <a16:colId xmlns:a16="http://schemas.microsoft.com/office/drawing/2014/main" val="3320209073"/>
                    </a:ext>
                  </a:extLst>
                </a:gridCol>
                <a:gridCol w="2584335">
                  <a:extLst>
                    <a:ext uri="{9D8B030D-6E8A-4147-A177-3AD203B41FA5}">
                      <a16:colId xmlns:a16="http://schemas.microsoft.com/office/drawing/2014/main" val="868852425"/>
                    </a:ext>
                  </a:extLst>
                </a:gridCol>
                <a:gridCol w="655781">
                  <a:extLst>
                    <a:ext uri="{9D8B030D-6E8A-4147-A177-3AD203B41FA5}">
                      <a16:colId xmlns:a16="http://schemas.microsoft.com/office/drawing/2014/main" val="4228392138"/>
                    </a:ext>
                  </a:extLst>
                </a:gridCol>
              </a:tblGrid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1.1 Observing the Law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29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 Handling of Client Property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7213441"/>
                  </a:ext>
                </a:extLst>
              </a:tr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Competence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32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 Fees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80560043"/>
                  </a:ext>
                </a:extLst>
              </a:tr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Integrity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27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 Indemnity Insurance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69833041"/>
                  </a:ext>
                </a:extLst>
              </a:tr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 Objectivity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 Advertising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83889914"/>
                  </a:ext>
                </a:extLst>
              </a:tr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 Courtesy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13 Relationship with the Society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66190357"/>
                  </a:ext>
                </a:extLst>
              </a:tr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 Confidentiality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 Continuity Arrangements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99792927"/>
                  </a:ext>
                </a:extLst>
              </a:tr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 Honesty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13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 Handling of Client Property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10109627"/>
                  </a:ext>
                </a:extLst>
              </a:tr>
              <a:tr h="5268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 Conflicts of Interest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869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577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B8E17-6563-4519-ABEE-C98825C1F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Throughput – STEP cases in 2020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557ADA8-604E-4409-8D38-79A980C007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053314"/>
              </p:ext>
            </p:extLst>
          </p:nvPr>
        </p:nvGraphicFramePr>
        <p:xfrm>
          <a:off x="838200" y="1825625"/>
          <a:ext cx="105156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6091">
                  <a:extLst>
                    <a:ext uri="{9D8B030D-6E8A-4147-A177-3AD203B41FA5}">
                      <a16:colId xmlns:a16="http://schemas.microsoft.com/office/drawing/2014/main" val="4167202489"/>
                    </a:ext>
                  </a:extLst>
                </a:gridCol>
                <a:gridCol w="1729509">
                  <a:extLst>
                    <a:ext uri="{9D8B030D-6E8A-4147-A177-3AD203B41FA5}">
                      <a16:colId xmlns:a16="http://schemas.microsoft.com/office/drawing/2014/main" val="8605878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4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Complaints opened in 2020:</a:t>
                      </a:r>
                      <a:endParaRPr lang="en-AU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AU" sz="4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42</a:t>
                      </a:r>
                      <a:endParaRPr lang="en-AU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11483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4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Complaints closed in 2020:</a:t>
                      </a:r>
                      <a:endParaRPr lang="en-A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AU" sz="4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29</a:t>
                      </a:r>
                      <a:endParaRPr lang="en-A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25252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77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D2074-D3D3-4CA9-B8F3-12348A0AA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Percentage of cases which were self-referrals</a:t>
            </a:r>
            <a:endParaRPr lang="en-AU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51D6961-9D91-4C4A-8017-BD3B2019F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9168338"/>
              </p:ext>
            </p:extLst>
          </p:nvPr>
        </p:nvGraphicFramePr>
        <p:xfrm>
          <a:off x="838200" y="1825625"/>
          <a:ext cx="105156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7945">
                  <a:extLst>
                    <a:ext uri="{9D8B030D-6E8A-4147-A177-3AD203B41FA5}">
                      <a16:colId xmlns:a16="http://schemas.microsoft.com/office/drawing/2014/main" val="2821054441"/>
                    </a:ext>
                  </a:extLst>
                </a:gridCol>
                <a:gridCol w="2477655">
                  <a:extLst>
                    <a:ext uri="{9D8B030D-6E8A-4147-A177-3AD203B41FA5}">
                      <a16:colId xmlns:a16="http://schemas.microsoft.com/office/drawing/2014/main" val="2237711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3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2020 self-referral complaints:</a:t>
                      </a:r>
                      <a:endParaRPr lang="en-AU" sz="3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AU" sz="36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 of 42</a:t>
                      </a:r>
                      <a:endParaRPr lang="en-AU" sz="3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94498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36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AU" sz="3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AU" sz="3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23.81%</a:t>
                      </a:r>
                      <a:endParaRPr lang="en-AU" sz="3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6011028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DC3B8DF-F9B2-4194-A257-F1EEC03DC11E}"/>
              </a:ext>
            </a:extLst>
          </p:cNvPr>
          <p:cNvSpPr txBox="1"/>
          <p:nvPr/>
        </p:nvSpPr>
        <p:spPr>
          <a:xfrm>
            <a:off x="748145" y="3731491"/>
            <a:ext cx="10714182" cy="16071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chemeClr val="tx1"/>
                </a:solidFill>
                <a:latin typeface="Trebuchet MS" panose="020B0603020202020204" pitchFamily="34" charset="0"/>
              </a:rPr>
              <a:t>Note change to procedures on renewal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>
                <a:latin typeface="Trebuchet MS" panose="020B0603020202020204" pitchFamily="34" charset="0"/>
              </a:rPr>
              <a:t>2020, and again 2021 – more detailed declaration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>
                <a:latin typeface="Trebuchet MS" panose="020B0603020202020204" pitchFamily="34" charset="0"/>
              </a:rPr>
              <a:t>Can’t wait for renewal to mention an issue: Code 13.3</a:t>
            </a:r>
            <a:endParaRPr lang="en-AU" sz="32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201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30746-94C2-4FC6-B83E-51BC9E69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we are seeing by jurisdiction 2014-2020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37A0062-909E-4BF8-B910-8499E6692B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703047"/>
              </p:ext>
            </p:extLst>
          </p:nvPr>
        </p:nvGraphicFramePr>
        <p:xfrm>
          <a:off x="838200" y="1616364"/>
          <a:ext cx="10515600" cy="4319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32797159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7873592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8468495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9387107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16191759"/>
                    </a:ext>
                  </a:extLst>
                </a:gridCol>
              </a:tblGrid>
              <a:tr h="44085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United Kingdom</a:t>
                      </a:r>
                    </a:p>
                  </a:txBody>
                  <a:tcPr marL="68580" marR="68580" marT="0" marB="0" anchor="ctr"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 anchor="ctr"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AU" sz="2000" b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+mn-cs"/>
                      </a:endParaRPr>
                    </a:p>
                  </a:txBody>
                  <a:tcP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Italy</a:t>
                      </a:r>
                    </a:p>
                  </a:txBody>
                  <a:tcPr marL="68580" marR="68580" marT="0" marB="0" anchor="ctr"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AU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447436"/>
                  </a:ext>
                </a:extLst>
              </a:tr>
              <a:tr h="440851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Benelux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Jersey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2903583"/>
                  </a:ext>
                </a:extLst>
              </a:tr>
              <a:tr h="440851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USA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Malta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0256097"/>
                  </a:ext>
                </a:extLst>
              </a:tr>
              <a:tr h="440851">
                <a:tc>
                  <a:txBody>
                    <a:bodyPr/>
                    <a:lstStyle/>
                    <a:p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Canada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Australia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7435218"/>
                  </a:ext>
                </a:extLst>
              </a:tr>
              <a:tr h="440851">
                <a:tc>
                  <a:txBody>
                    <a:bodyPr/>
                    <a:lstStyle/>
                    <a:p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Cyprus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Panama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3090107"/>
                  </a:ext>
                </a:extLst>
              </a:tr>
              <a:tr h="440851">
                <a:tc>
                  <a:txBody>
                    <a:bodyPr/>
                    <a:lstStyle/>
                    <a:p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France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Singapore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61091789"/>
                  </a:ext>
                </a:extLst>
              </a:tr>
              <a:tr h="440851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Gibraltar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Italy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8040822"/>
                  </a:ext>
                </a:extLst>
              </a:tr>
              <a:tr h="440851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Guernsey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Switzerland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3313289"/>
                  </a:ext>
                </a:extLst>
              </a:tr>
              <a:tr h="361702">
                <a:tc>
                  <a:txBody>
                    <a:bodyPr/>
                    <a:lstStyle/>
                    <a:p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Hong Kong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 Zealand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4971826"/>
                  </a:ext>
                </a:extLst>
              </a:tr>
              <a:tr h="361702">
                <a:tc>
                  <a:txBody>
                    <a:bodyPr/>
                    <a:lstStyle/>
                    <a:p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Isle of Man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AU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2854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912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18961-A62C-48B0-90FA-B20690E4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Changes – some you’ve seen, some you haven’t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0E492-617A-4106-889C-CC3F2178A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Self-report – change to membership renewal last year</a:t>
            </a:r>
          </a:p>
          <a:p>
            <a:r>
              <a:rPr lang="en-AU" dirty="0"/>
              <a:t>Procedural rules – consent orders, investigations, hearings</a:t>
            </a:r>
          </a:p>
          <a:p>
            <a:pPr lvl="1"/>
            <a:r>
              <a:rPr lang="en-AU" dirty="0"/>
              <a:t>Origin of these changes</a:t>
            </a:r>
          </a:p>
          <a:p>
            <a:pPr lvl="1"/>
            <a:r>
              <a:rPr lang="en-AU" dirty="0"/>
              <a:t>Benefits of these changes </a:t>
            </a:r>
          </a:p>
        </p:txBody>
      </p:sp>
    </p:spTree>
    <p:extLst>
      <p:ext uri="{BB962C8B-B14F-4D97-AF65-F5344CB8AC3E}">
        <p14:creationId xmlns:p14="http://schemas.microsoft.com/office/powerpoint/2010/main" val="335114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75FAC-B06B-4BC1-BD1C-D936659CA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Baldasarre</a:t>
            </a:r>
            <a:r>
              <a:rPr lang="en-AU" dirty="0"/>
              <a:t> v Butler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4330F-F06C-4E8A-8E61-76CA2416D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Acting for vendor &amp; purchaser (both seemingly connected with firm)</a:t>
            </a:r>
          </a:p>
          <a:p>
            <a:r>
              <a:rPr lang="en-AU" dirty="0"/>
              <a:t>Query if told vendor of relationship of purchaser to attorney’s partner</a:t>
            </a:r>
          </a:p>
          <a:p>
            <a:r>
              <a:rPr lang="en-AU" dirty="0"/>
              <a:t>No waiver allowing to tell facts to other party (</a:t>
            </a:r>
            <a:r>
              <a:rPr lang="en-AU" dirty="0" err="1"/>
              <a:t>cf</a:t>
            </a:r>
            <a:r>
              <a:rPr lang="en-AU" dirty="0"/>
              <a:t> Hill Wallack)</a:t>
            </a:r>
          </a:p>
          <a:p>
            <a:r>
              <a:rPr lang="en-AU" dirty="0"/>
              <a:t>Nothing in writing showing explanation of assignment clause</a:t>
            </a:r>
          </a:p>
          <a:p>
            <a:r>
              <a:rPr lang="en-AU" dirty="0"/>
              <a:t>Did not tell vendor of good on-sale when vendor needed extension</a:t>
            </a:r>
          </a:p>
          <a:p>
            <a:r>
              <a:rPr lang="en-AU" dirty="0"/>
              <a:t>ASCR 9 &amp; 11</a:t>
            </a:r>
          </a:p>
          <a:p>
            <a:r>
              <a:rPr lang="en-AU" dirty="0"/>
              <a:t>Code 6 &amp; 8, note express guidance to review periodically 8.3</a:t>
            </a:r>
          </a:p>
          <a:p>
            <a:pPr lvl="4"/>
            <a:r>
              <a:rPr lang="en-AU" dirty="0"/>
              <a:t>[Note – misspelt case name in circulated paper]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6272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5710-86F6-4E66-A134-AD78B895F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 v B v Hill Wallack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5E219-2197-474C-814D-998F7300D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Avoiding the conflict – steps taken</a:t>
            </a:r>
          </a:p>
          <a:p>
            <a:r>
              <a:rPr lang="en-AU" dirty="0"/>
              <a:t>Identifying the conflict – husband did not advise obvious issue; his separate attorney finally advised</a:t>
            </a:r>
          </a:p>
          <a:p>
            <a:r>
              <a:rPr lang="en-AU" dirty="0"/>
              <a:t>Sacking the mother</a:t>
            </a:r>
          </a:p>
          <a:p>
            <a:r>
              <a:rPr lang="en-AU" dirty="0"/>
              <a:t>Sacking the wife – silent or noisy withdrawal; too late to “withdraw”</a:t>
            </a:r>
          </a:p>
          <a:p>
            <a:r>
              <a:rPr lang="en-AU" dirty="0"/>
              <a:t>Why thought necessary to advise wife</a:t>
            </a:r>
          </a:p>
          <a:p>
            <a:r>
              <a:rPr lang="en-AU" dirty="0"/>
              <a:t>Trying to get husband to tell wife</a:t>
            </a:r>
          </a:p>
          <a:p>
            <a:r>
              <a:rPr lang="en-AU" dirty="0"/>
              <a:t>What to tell the wife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87179887"/>
      </p:ext>
    </p:extLst>
  </p:cSld>
  <p:clrMapOvr>
    <a:masterClrMapping/>
  </p:clrMapOvr>
</p:sld>
</file>

<file path=ppt/theme/theme1.xml><?xml version="1.0" encoding="utf-8"?>
<a:theme xmlns:a="http://schemas.openxmlformats.org/drawingml/2006/main" name="Adrian Duffy Q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noAutofit/>
      </a:bodyPr>
      <a:lstStyle>
        <a:defPPr algn="r">
          <a:defRPr sz="3200" dirty="0">
            <a:solidFill>
              <a:schemeClr val="tx1"/>
            </a:solidFill>
            <a:latin typeface="Trebuchet MS" panose="020B0603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Hemlist Powerpoint Template version 11.potx" id="{4C25E21E-4051-4D21-AA23-4C4DB34916DD}" vid="{33DD2D07-D4C0-40E9-91FC-4D0022E25BC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Hemlist Powerpoint Template version 11</Template>
  <TotalTime>1401</TotalTime>
  <Words>848</Words>
  <Application>Microsoft Office PowerPoint</Application>
  <PresentationFormat>Widescreen</PresentationFormat>
  <Paragraphs>168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Trebuchet MS</vt:lpstr>
      <vt:lpstr>Adrian Duffy QC</vt:lpstr>
      <vt:lpstr>STEP CODE OF CONDUCT</vt:lpstr>
      <vt:lpstr>Panellists and Chair</vt:lpstr>
      <vt:lpstr>What we are seeing – By Code provision</vt:lpstr>
      <vt:lpstr>Throughput – STEP cases in 2020</vt:lpstr>
      <vt:lpstr>Percentage of cases which were self-referrals</vt:lpstr>
      <vt:lpstr>What we are seeing by jurisdiction 2014-2020</vt:lpstr>
      <vt:lpstr>Changes – some you’ve seen, some you haven’t</vt:lpstr>
      <vt:lpstr>Baldasarre v Butler</vt:lpstr>
      <vt:lpstr>A v B v Hill Wallack</vt:lpstr>
      <vt:lpstr>Peculiar vulnerability</vt:lpstr>
      <vt:lpstr>Rules</vt:lpstr>
      <vt:lpstr>Solutions?</vt:lpstr>
      <vt:lpstr>And I want to emphasise … </vt:lpstr>
      <vt:lpstr>Further scenarios </vt:lpstr>
      <vt:lpstr>Take aways</vt:lpstr>
      <vt:lpstr>Before we go: </vt:lpstr>
      <vt:lpstr>Panellists and Chair</vt:lpstr>
      <vt:lpstr>David W Marks QC</vt:lpstr>
      <vt:lpstr>HEMMANT’S LIST – THE RIGHT BARRISTER FOR THE BRIEF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McIntyre</dc:creator>
  <cp:lastModifiedBy>David Marks</cp:lastModifiedBy>
  <cp:revision>15</cp:revision>
  <cp:lastPrinted>2020-05-25T03:22:11Z</cp:lastPrinted>
  <dcterms:created xsi:type="dcterms:W3CDTF">2017-11-22T23:26:57Z</dcterms:created>
  <dcterms:modified xsi:type="dcterms:W3CDTF">2021-02-13T01:45:02Z</dcterms:modified>
</cp:coreProperties>
</file>