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1"/>
  </p:notesMasterIdLst>
  <p:sldIdLst>
    <p:sldId id="256" r:id="rId2"/>
    <p:sldId id="259" r:id="rId3"/>
    <p:sldId id="290" r:id="rId4"/>
    <p:sldId id="300" r:id="rId5"/>
    <p:sldId id="309" r:id="rId6"/>
    <p:sldId id="285" r:id="rId7"/>
    <p:sldId id="298" r:id="rId8"/>
    <p:sldId id="299" r:id="rId9"/>
    <p:sldId id="289" r:id="rId10"/>
    <p:sldId id="302" r:id="rId11"/>
    <p:sldId id="305" r:id="rId12"/>
    <p:sldId id="304" r:id="rId13"/>
    <p:sldId id="287" r:id="rId14"/>
    <p:sldId id="284" r:id="rId15"/>
    <p:sldId id="296" r:id="rId16"/>
    <p:sldId id="297" r:id="rId17"/>
    <p:sldId id="288" r:id="rId18"/>
    <p:sldId id="291" r:id="rId19"/>
    <p:sldId id="292" r:id="rId20"/>
    <p:sldId id="257" r:id="rId21"/>
    <p:sldId id="293" r:id="rId22"/>
    <p:sldId id="286" r:id="rId23"/>
    <p:sldId id="306" r:id="rId24"/>
    <p:sldId id="281" r:id="rId25"/>
    <p:sldId id="282" r:id="rId26"/>
    <p:sldId id="310" r:id="rId27"/>
    <p:sldId id="295" r:id="rId28"/>
    <p:sldId id="280" r:id="rId29"/>
    <p:sldId id="312" r:id="rId30"/>
  </p:sldIdLst>
  <p:sldSz cx="18288000" cy="10287000"/>
  <p:notesSz cx="6858000" cy="9144000"/>
  <p:embeddedFontLs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HK Grotesk Bold" pitchFamily="2" charset="77"/>
      <p:regular r:id="rId36"/>
      <p:bold r:id="rId37"/>
    </p:embeddedFont>
    <p:embeddedFont>
      <p:font typeface="Latha" panose="020B0604020202020204" pitchFamily="34" charset="0"/>
      <p:regular r:id="rId38"/>
      <p:bold r:id="rId39"/>
    </p:embeddedFont>
    <p:embeddedFont>
      <p:font typeface="Lato" panose="020F0502020204030203" pitchFamily="34" charset="0"/>
      <p:regular r:id="rId40"/>
      <p:bold r:id="rId41"/>
      <p:italic r:id="rId42"/>
      <p:boldItalic r:id="rId43"/>
    </p:embeddedFont>
    <p:embeddedFont>
      <p:font typeface="Lato Bold" panose="020F0502020204030203" pitchFamily="34" charset="0"/>
      <p:regular r:id="rId44"/>
      <p:bold r:id="rId45"/>
      <p:italic r:id="rId46"/>
      <p:boldItalic r:id="rId47"/>
    </p:embeddedFont>
    <p:embeddedFont>
      <p:font typeface="Prata" pitchFamily="2" charset="77"/>
      <p:regular r:id="rId4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40" userDrawn="1">
          <p15:clr>
            <a:srgbClr val="A4A3A4"/>
          </p15:clr>
        </p15:guide>
        <p15:guide id="2" pos="57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170"/>
    <p:restoredTop sz="94774"/>
  </p:normalViewPr>
  <p:slideViewPr>
    <p:cSldViewPr snapToGrid="0">
      <p:cViewPr varScale="1">
        <p:scale>
          <a:sx n="101" d="100"/>
          <a:sy n="101" d="100"/>
        </p:scale>
        <p:origin x="656" y="200"/>
      </p:cViewPr>
      <p:guideLst>
        <p:guide orient="horz" pos="3240"/>
        <p:guide pos="57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8.fntdata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font" Target="fonts/font16.fntdata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font" Target="fonts/font1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4" Type="http://schemas.openxmlformats.org/officeDocument/2006/relationships/font" Target="fonts/font13.fntdata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48" Type="http://schemas.openxmlformats.org/officeDocument/2006/relationships/font" Target="fonts/font17.fntdata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font" Target="fonts/font15.fntdata"/><Relationship Id="rId20" Type="http://schemas.openxmlformats.org/officeDocument/2006/relationships/slide" Target="slides/slide19.xml"/><Relationship Id="rId41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44459B-0467-0148-927F-9212F9F9D16F}" type="datetimeFigureOut">
              <a:rPr lang="en-US" smtClean="0"/>
              <a:t>1/25/22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23901A-5819-1B4B-9E48-1F624508A8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3867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23901A-5819-1B4B-9E48-1F624508A85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4345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23901A-5819-1B4B-9E48-1F624508A85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3057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1/25/22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1/25/22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1/25/22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1/25/22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1/25/22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1/25/22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1/25/22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Relationship Id="rId5" Type="http://schemas.openxmlformats.org/officeDocument/2006/relationships/hyperlink" Target="mailto:adrian@cartlandlaw.com" TargetMode="External"/><Relationship Id="rId4" Type="http://schemas.openxmlformats.org/officeDocument/2006/relationships/hyperlink" Target="mailto:campbell@campbellrankine.com.au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3982023" y="-368287"/>
            <a:ext cx="14687550" cy="9222247"/>
          </a:xfrm>
          <a:prstGeom prst="rect">
            <a:avLst/>
          </a:prstGeom>
          <a:solidFill>
            <a:srgbClr val="000000"/>
          </a:solidFill>
        </p:spPr>
      </p:sp>
      <p:pic>
        <p:nvPicPr>
          <p:cNvPr id="16" name="Picture 16" descr="A close up of a clip&#10;&#10;Description automatically generated">
            <a:extLst>
              <a:ext uri="{FF2B5EF4-FFF2-40B4-BE49-F238E27FC236}">
                <a16:creationId xmlns:a16="http://schemas.microsoft.com/office/drawing/2014/main" id="{C472C7FF-457D-4505-B4AB-EB6AFEA375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0142" y="-109384"/>
            <a:ext cx="13042490" cy="8957186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0" y="2649287"/>
            <a:ext cx="15599792" cy="7665468"/>
            <a:chOff x="0" y="0"/>
            <a:chExt cx="4244582" cy="208571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44582" cy="2085714"/>
            </a:xfrm>
            <a:custGeom>
              <a:avLst/>
              <a:gdLst/>
              <a:ahLst/>
              <a:cxnLst/>
              <a:rect l="l" t="t" r="r" b="b"/>
              <a:pathLst>
                <a:path w="4244582" h="2085714">
                  <a:moveTo>
                    <a:pt x="0" y="0"/>
                  </a:moveTo>
                  <a:lnTo>
                    <a:pt x="4244582" y="0"/>
                  </a:lnTo>
                  <a:lnTo>
                    <a:pt x="4244582" y="2085714"/>
                  </a:lnTo>
                  <a:lnTo>
                    <a:pt x="0" y="2085714"/>
                  </a:lnTo>
                  <a:close/>
                </a:path>
              </a:pathLst>
            </a:custGeom>
            <a:solidFill>
              <a:schemeClr val="tx1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-14644" y="5150764"/>
            <a:ext cx="15613451" cy="5163991"/>
            <a:chOff x="0" y="0"/>
            <a:chExt cx="20817935" cy="6885321"/>
          </a:xfrm>
          <a:solidFill>
            <a:schemeClr val="tx1"/>
          </a:solidFill>
        </p:grpSpPr>
        <p:grpSp>
          <p:nvGrpSpPr>
            <p:cNvPr id="6" name="Group 6"/>
            <p:cNvGrpSpPr/>
            <p:nvPr/>
          </p:nvGrpSpPr>
          <p:grpSpPr>
            <a:xfrm>
              <a:off x="0" y="0"/>
              <a:ext cx="20817935" cy="6885321"/>
              <a:chOff x="0" y="0"/>
              <a:chExt cx="5370213" cy="1776144"/>
            </a:xfrm>
            <a:grpFill/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5370213" cy="1776144"/>
              </a:xfrm>
              <a:custGeom>
                <a:avLst/>
                <a:gdLst/>
                <a:ahLst/>
                <a:cxnLst/>
                <a:rect l="l" t="t" r="r" b="b"/>
                <a:pathLst>
                  <a:path w="5370213" h="1776144">
                    <a:moveTo>
                      <a:pt x="0" y="0"/>
                    </a:moveTo>
                    <a:lnTo>
                      <a:pt x="5370213" y="0"/>
                    </a:lnTo>
                    <a:lnTo>
                      <a:pt x="5370213" y="1776144"/>
                    </a:lnTo>
                    <a:lnTo>
                      <a:pt x="0" y="1776144"/>
                    </a:ln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8" name="TextBox 8"/>
            <p:cNvSpPr txBox="1"/>
            <p:nvPr/>
          </p:nvSpPr>
          <p:spPr>
            <a:xfrm>
              <a:off x="5143881" y="1808467"/>
              <a:ext cx="15155712" cy="1753092"/>
            </a:xfrm>
            <a:prstGeom prst="rect">
              <a:avLst/>
            </a:prstGeom>
            <a:grpFill/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9696"/>
                </a:lnSpc>
              </a:pPr>
              <a:r>
                <a:rPr lang="en-US" sz="9600" spc="-48" dirty="0">
                  <a:solidFill>
                    <a:srgbClr val="FFFFFF"/>
                  </a:solidFill>
                  <a:latin typeface="Prata"/>
                </a:rPr>
                <a:t>Cartland Law 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6885433" y="8779834"/>
            <a:ext cx="1402567" cy="148253"/>
            <a:chOff x="0" y="0"/>
            <a:chExt cx="5406761" cy="571500"/>
          </a:xfrm>
        </p:grpSpPr>
        <p:sp>
          <p:nvSpPr>
            <p:cNvPr id="11" name="Freeform 11"/>
            <p:cNvSpPr/>
            <p:nvPr/>
          </p:nvSpPr>
          <p:spPr>
            <a:xfrm>
              <a:off x="0" y="255270"/>
              <a:ext cx="5406761" cy="69850"/>
            </a:xfrm>
            <a:custGeom>
              <a:avLst/>
              <a:gdLst/>
              <a:ahLst/>
              <a:cxnLst/>
              <a:rect l="l" t="t" r="r" b="b"/>
              <a:pathLst>
                <a:path w="5406761" h="69850">
                  <a:moveTo>
                    <a:pt x="5115931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5406761" y="69850"/>
                  </a:lnTo>
                  <a:lnTo>
                    <a:pt x="5406761" y="0"/>
                  </a:lnTo>
                  <a:close/>
                </a:path>
              </a:pathLst>
            </a:custGeom>
            <a:solidFill>
              <a:srgbClr val="DC3C4D"/>
            </a:solidFill>
          </p:spPr>
        </p:sp>
      </p:grpSp>
      <p:grpSp>
        <p:nvGrpSpPr>
          <p:cNvPr id="12" name="Group 12"/>
          <p:cNvGrpSpPr/>
          <p:nvPr/>
        </p:nvGrpSpPr>
        <p:grpSpPr>
          <a:xfrm rot="5400000">
            <a:off x="2070794" y="2547405"/>
            <a:ext cx="1268746" cy="148253"/>
            <a:chOff x="0" y="0"/>
            <a:chExt cx="4890895" cy="571500"/>
          </a:xfrm>
        </p:grpSpPr>
        <p:sp>
          <p:nvSpPr>
            <p:cNvPr id="13" name="Freeform 13"/>
            <p:cNvSpPr/>
            <p:nvPr/>
          </p:nvSpPr>
          <p:spPr>
            <a:xfrm>
              <a:off x="0" y="255270"/>
              <a:ext cx="4890895" cy="69850"/>
            </a:xfrm>
            <a:custGeom>
              <a:avLst/>
              <a:gdLst/>
              <a:ahLst/>
              <a:cxnLst/>
              <a:rect l="l" t="t" r="r" b="b"/>
              <a:pathLst>
                <a:path w="4890895" h="69850">
                  <a:moveTo>
                    <a:pt x="4600065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4890895" y="69850"/>
                  </a:lnTo>
                  <a:lnTo>
                    <a:pt x="4890895" y="0"/>
                  </a:lnTo>
                  <a:close/>
                </a:path>
              </a:pathLst>
            </a:custGeom>
            <a:solidFill>
              <a:srgbClr val="E09900"/>
            </a:solidFill>
          </p:spPr>
        </p:sp>
      </p:grpSp>
      <p:grpSp>
        <p:nvGrpSpPr>
          <p:cNvPr id="14" name="Group 14"/>
          <p:cNvGrpSpPr/>
          <p:nvPr/>
        </p:nvGrpSpPr>
        <p:grpSpPr>
          <a:xfrm rot="5400000">
            <a:off x="8409317" y="9505946"/>
            <a:ext cx="1469366" cy="148253"/>
            <a:chOff x="0" y="0"/>
            <a:chExt cx="5664266" cy="571500"/>
          </a:xfrm>
        </p:grpSpPr>
        <p:sp>
          <p:nvSpPr>
            <p:cNvPr id="15" name="Freeform 15"/>
            <p:cNvSpPr/>
            <p:nvPr/>
          </p:nvSpPr>
          <p:spPr>
            <a:xfrm>
              <a:off x="0" y="255270"/>
              <a:ext cx="5664266" cy="69850"/>
            </a:xfrm>
            <a:custGeom>
              <a:avLst/>
              <a:gdLst/>
              <a:ahLst/>
              <a:cxnLst/>
              <a:rect l="l" t="t" r="r" b="b"/>
              <a:pathLst>
                <a:path w="5664266" h="69850">
                  <a:moveTo>
                    <a:pt x="5373436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5664266" y="69850"/>
                  </a:lnTo>
                  <a:lnTo>
                    <a:pt x="5664266" y="0"/>
                  </a:lnTo>
                  <a:close/>
                </a:path>
              </a:pathLst>
            </a:custGeom>
            <a:solidFill>
              <a:srgbClr val="E09900"/>
            </a:solidFill>
          </p:spPr>
        </p:sp>
      </p:grpSp>
      <p:pic>
        <p:nvPicPr>
          <p:cNvPr id="17" name="Picture 16" descr="A picture containing drawing&#10;&#10;Description automatically generated">
            <a:extLst>
              <a:ext uri="{FF2B5EF4-FFF2-40B4-BE49-F238E27FC236}">
                <a16:creationId xmlns:a16="http://schemas.microsoft.com/office/drawing/2014/main" id="{AAAD26E6-BB52-994B-8D14-DA32955848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5763" y="6072996"/>
            <a:ext cx="1553355" cy="1679925"/>
          </a:xfrm>
          <a:prstGeom prst="rect">
            <a:avLst/>
          </a:prstGeom>
        </p:spPr>
      </p:pic>
      <p:grpSp>
        <p:nvGrpSpPr>
          <p:cNvPr id="23" name="Group 9">
            <a:extLst>
              <a:ext uri="{FF2B5EF4-FFF2-40B4-BE49-F238E27FC236}">
                <a16:creationId xmlns:a16="http://schemas.microsoft.com/office/drawing/2014/main" id="{12BDC62D-C72A-CB4B-9851-8F53091B6359}"/>
              </a:ext>
            </a:extLst>
          </p:cNvPr>
          <p:cNvGrpSpPr/>
          <p:nvPr/>
        </p:nvGrpSpPr>
        <p:grpSpPr>
          <a:xfrm rot="5400000">
            <a:off x="3088391" y="6883360"/>
            <a:ext cx="1046645" cy="148253"/>
            <a:chOff x="0" y="0"/>
            <a:chExt cx="4034716" cy="571500"/>
          </a:xfrm>
          <a:solidFill>
            <a:srgbClr val="FFC000"/>
          </a:solidFill>
        </p:grpSpPr>
        <p:sp>
          <p:nvSpPr>
            <p:cNvPr id="24" name="Freeform 10">
              <a:extLst>
                <a:ext uri="{FF2B5EF4-FFF2-40B4-BE49-F238E27FC236}">
                  <a16:creationId xmlns:a16="http://schemas.microsoft.com/office/drawing/2014/main" id="{2586A066-0200-A74A-89C8-918E349E6953}"/>
                </a:ext>
              </a:extLst>
            </p:cNvPr>
            <p:cNvSpPr/>
            <p:nvPr/>
          </p:nvSpPr>
          <p:spPr>
            <a:xfrm>
              <a:off x="0" y="255270"/>
              <a:ext cx="4034716" cy="69850"/>
            </a:xfrm>
            <a:custGeom>
              <a:avLst/>
              <a:gdLst/>
              <a:ahLst/>
              <a:cxnLst/>
              <a:rect l="l" t="t" r="r" b="b"/>
              <a:pathLst>
                <a:path w="4034716" h="69850">
                  <a:moveTo>
                    <a:pt x="3743886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4034716" y="69850"/>
                  </a:lnTo>
                  <a:lnTo>
                    <a:pt x="4034716" y="0"/>
                  </a:lnTo>
                  <a:close/>
                </a:path>
              </a:pathLst>
            </a:custGeom>
            <a:grpFill/>
          </p:spPr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681075" y="-27133"/>
            <a:ext cx="2620907" cy="10341266"/>
            <a:chOff x="0" y="0"/>
            <a:chExt cx="527397" cy="208094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27397" cy="2080940"/>
            </a:xfrm>
            <a:custGeom>
              <a:avLst/>
              <a:gdLst/>
              <a:ahLst/>
              <a:cxnLst/>
              <a:rect l="l" t="t" r="r" b="b"/>
              <a:pathLst>
                <a:path w="527397" h="2080940">
                  <a:moveTo>
                    <a:pt x="0" y="0"/>
                  </a:moveTo>
                  <a:lnTo>
                    <a:pt x="527397" y="0"/>
                  </a:lnTo>
                  <a:lnTo>
                    <a:pt x="527397" y="2080940"/>
                  </a:lnTo>
                  <a:lnTo>
                    <a:pt x="0" y="2080940"/>
                  </a:lnTo>
                  <a:close/>
                </a:path>
              </a:pathLst>
            </a:custGeom>
            <a:solidFill>
              <a:schemeClr val="tx1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1910776" y="2036463"/>
            <a:ext cx="12884216" cy="57138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479"/>
              </a:lnSpc>
            </a:pPr>
            <a:r>
              <a:rPr lang="en-US" sz="3199" dirty="0">
                <a:solidFill>
                  <a:srgbClr val="000000"/>
                </a:solidFill>
                <a:latin typeface="Lato"/>
              </a:rPr>
              <a:t>Interesting example:</a:t>
            </a:r>
          </a:p>
          <a:p>
            <a:pPr>
              <a:lnSpc>
                <a:spcPts val="4479"/>
              </a:lnSpc>
            </a:pPr>
            <a:endParaRPr lang="en-US" sz="3199" dirty="0">
              <a:solidFill>
                <a:srgbClr val="000000"/>
              </a:solidFill>
              <a:latin typeface="Lato"/>
            </a:endParaRPr>
          </a:p>
          <a:p>
            <a:pPr>
              <a:lnSpc>
                <a:spcPts val="4479"/>
              </a:lnSpc>
            </a:pPr>
            <a:endParaRPr lang="en-US" sz="3199" dirty="0">
              <a:solidFill>
                <a:srgbClr val="000000"/>
              </a:solidFill>
              <a:latin typeface="Lato"/>
            </a:endParaRPr>
          </a:p>
          <a:p>
            <a:pPr>
              <a:lnSpc>
                <a:spcPts val="4479"/>
              </a:lnSpc>
            </a:pPr>
            <a:endParaRPr lang="en-US" sz="3199" dirty="0">
              <a:solidFill>
                <a:srgbClr val="000000"/>
              </a:solidFill>
              <a:latin typeface="Lato"/>
            </a:endParaRPr>
          </a:p>
          <a:p>
            <a:pPr>
              <a:lnSpc>
                <a:spcPts val="4479"/>
              </a:lnSpc>
            </a:pPr>
            <a:endParaRPr lang="en-US" sz="3199" dirty="0">
              <a:solidFill>
                <a:srgbClr val="000000"/>
              </a:solidFill>
              <a:latin typeface="Lato"/>
            </a:endParaRPr>
          </a:p>
          <a:p>
            <a:pPr>
              <a:lnSpc>
                <a:spcPts val="4479"/>
              </a:lnSpc>
            </a:pPr>
            <a:endParaRPr lang="en-US" sz="3199" dirty="0">
              <a:solidFill>
                <a:srgbClr val="000000"/>
              </a:solidFill>
              <a:latin typeface="Lato"/>
            </a:endParaRPr>
          </a:p>
          <a:p>
            <a:pPr>
              <a:lnSpc>
                <a:spcPts val="4479"/>
              </a:lnSpc>
            </a:pPr>
            <a:endParaRPr lang="en-US" sz="3199" dirty="0">
              <a:solidFill>
                <a:srgbClr val="000000"/>
              </a:solidFill>
              <a:latin typeface="Lato"/>
            </a:endParaRPr>
          </a:p>
          <a:p>
            <a:pPr>
              <a:lnSpc>
                <a:spcPts val="4479"/>
              </a:lnSpc>
            </a:pPr>
            <a:endParaRPr lang="en-US" sz="3199" dirty="0">
              <a:solidFill>
                <a:srgbClr val="000000"/>
              </a:solidFill>
              <a:latin typeface="Lato"/>
            </a:endParaRPr>
          </a:p>
          <a:p>
            <a:pPr>
              <a:lnSpc>
                <a:spcPts val="4479"/>
              </a:lnSpc>
            </a:pPr>
            <a:endParaRPr lang="en-US" sz="3199" dirty="0">
              <a:solidFill>
                <a:srgbClr val="000000"/>
              </a:solidFill>
              <a:latin typeface="Lato"/>
            </a:endParaRPr>
          </a:p>
          <a:p>
            <a:pPr>
              <a:lnSpc>
                <a:spcPts val="4479"/>
              </a:lnSpc>
            </a:pPr>
            <a:r>
              <a:rPr lang="en-US" sz="3199" dirty="0">
                <a:solidFill>
                  <a:srgbClr val="000000"/>
                </a:solidFill>
                <a:latin typeface="Lato"/>
              </a:rPr>
              <a:t>Issue: validly distributing to a former spouse if no longer a beneficiary </a:t>
            </a:r>
          </a:p>
        </p:txBody>
      </p:sp>
      <p:sp>
        <p:nvSpPr>
          <p:cNvPr id="7" name="TextBox 7"/>
          <p:cNvSpPr txBox="1"/>
          <p:nvPr/>
        </p:nvSpPr>
        <p:spPr>
          <a:xfrm rot="-5400000">
            <a:off x="16931793" y="9480049"/>
            <a:ext cx="1358639" cy="2552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</a:pPr>
            <a:r>
              <a:rPr lang="en-US" sz="1599" spc="127" dirty="0">
                <a:solidFill>
                  <a:srgbClr val="FFFFFF"/>
                </a:solidFill>
                <a:latin typeface="Lato"/>
              </a:rPr>
              <a:t>10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31785" y="1066075"/>
            <a:ext cx="12589516" cy="9310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767"/>
              </a:lnSpc>
            </a:pPr>
            <a:r>
              <a:rPr lang="en-US" sz="7200" spc="64" dirty="0">
                <a:solidFill>
                  <a:srgbClr val="000342"/>
                </a:solidFill>
                <a:latin typeface="Prata"/>
              </a:rPr>
              <a:t>3. I hate your Beneficiaries</a:t>
            </a:r>
          </a:p>
        </p:txBody>
      </p:sp>
      <p:grpSp>
        <p:nvGrpSpPr>
          <p:cNvPr id="9" name="Group 9"/>
          <p:cNvGrpSpPr/>
          <p:nvPr/>
        </p:nvGrpSpPr>
        <p:grpSpPr>
          <a:xfrm rot="5400000">
            <a:off x="651183" y="8243855"/>
            <a:ext cx="1268746" cy="148253"/>
            <a:chOff x="0" y="0"/>
            <a:chExt cx="4890895" cy="571500"/>
          </a:xfrm>
        </p:grpSpPr>
        <p:sp>
          <p:nvSpPr>
            <p:cNvPr id="10" name="Freeform 10"/>
            <p:cNvSpPr/>
            <p:nvPr/>
          </p:nvSpPr>
          <p:spPr>
            <a:xfrm>
              <a:off x="0" y="255270"/>
              <a:ext cx="4890895" cy="69850"/>
            </a:xfrm>
            <a:custGeom>
              <a:avLst/>
              <a:gdLst/>
              <a:ahLst/>
              <a:cxnLst/>
              <a:rect l="l" t="t" r="r" b="b"/>
              <a:pathLst>
                <a:path w="4890895" h="69850">
                  <a:moveTo>
                    <a:pt x="4600065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4890895" y="69850"/>
                  </a:lnTo>
                  <a:lnTo>
                    <a:pt x="4890895" y="0"/>
                  </a:lnTo>
                  <a:close/>
                </a:path>
              </a:pathLst>
            </a:custGeom>
            <a:solidFill>
              <a:srgbClr val="E09900"/>
            </a:solidFill>
          </p:spPr>
        </p:sp>
      </p:grpSp>
      <p:grpSp>
        <p:nvGrpSpPr>
          <p:cNvPr id="13" name="Group 13"/>
          <p:cNvGrpSpPr/>
          <p:nvPr/>
        </p:nvGrpSpPr>
        <p:grpSpPr>
          <a:xfrm rot="5400000">
            <a:off x="8527304" y="-275581"/>
            <a:ext cx="1233392" cy="148253"/>
            <a:chOff x="0" y="0"/>
            <a:chExt cx="4754608" cy="571500"/>
          </a:xfrm>
        </p:grpSpPr>
        <p:sp>
          <p:nvSpPr>
            <p:cNvPr id="14" name="Freeform 14"/>
            <p:cNvSpPr/>
            <p:nvPr/>
          </p:nvSpPr>
          <p:spPr>
            <a:xfrm>
              <a:off x="0" y="255270"/>
              <a:ext cx="4754608" cy="69850"/>
            </a:xfrm>
            <a:custGeom>
              <a:avLst/>
              <a:gdLst/>
              <a:ahLst/>
              <a:cxnLst/>
              <a:rect l="l" t="t" r="r" b="b"/>
              <a:pathLst>
                <a:path w="4754608" h="69850">
                  <a:moveTo>
                    <a:pt x="4463778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4754608" y="69850"/>
                  </a:lnTo>
                  <a:lnTo>
                    <a:pt x="4754608" y="0"/>
                  </a:lnTo>
                  <a:close/>
                </a:path>
              </a:pathLst>
            </a:custGeom>
            <a:solidFill>
              <a:srgbClr val="E09900"/>
            </a:solidFill>
          </p:spPr>
        </p:sp>
      </p:grpSp>
      <p:grpSp>
        <p:nvGrpSpPr>
          <p:cNvPr id="15" name="Group 15"/>
          <p:cNvGrpSpPr/>
          <p:nvPr/>
        </p:nvGrpSpPr>
        <p:grpSpPr>
          <a:xfrm rot="5400000">
            <a:off x="8527304" y="10429330"/>
            <a:ext cx="1233392" cy="148253"/>
            <a:chOff x="0" y="0"/>
            <a:chExt cx="4754608" cy="571500"/>
          </a:xfrm>
        </p:grpSpPr>
        <p:sp>
          <p:nvSpPr>
            <p:cNvPr id="16" name="Freeform 16"/>
            <p:cNvSpPr/>
            <p:nvPr/>
          </p:nvSpPr>
          <p:spPr>
            <a:xfrm>
              <a:off x="0" y="255270"/>
              <a:ext cx="4754608" cy="69850"/>
            </a:xfrm>
            <a:custGeom>
              <a:avLst/>
              <a:gdLst/>
              <a:ahLst/>
              <a:cxnLst/>
              <a:rect l="l" t="t" r="r" b="b"/>
              <a:pathLst>
                <a:path w="4754608" h="69850">
                  <a:moveTo>
                    <a:pt x="4463778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4754608" y="69850"/>
                  </a:lnTo>
                  <a:lnTo>
                    <a:pt x="4754608" y="0"/>
                  </a:lnTo>
                  <a:close/>
                </a:path>
              </a:pathLst>
            </a:custGeom>
            <a:solidFill>
              <a:srgbClr val="E09900"/>
            </a:solidFill>
          </p:spPr>
        </p:sp>
      </p:grpSp>
      <p:grpSp>
        <p:nvGrpSpPr>
          <p:cNvPr id="17" name="Group 17"/>
          <p:cNvGrpSpPr/>
          <p:nvPr/>
        </p:nvGrpSpPr>
        <p:grpSpPr>
          <a:xfrm rot="-10800000">
            <a:off x="14488783" y="1233315"/>
            <a:ext cx="1192291" cy="148253"/>
            <a:chOff x="0" y="0"/>
            <a:chExt cx="4596169" cy="571500"/>
          </a:xfrm>
        </p:grpSpPr>
        <p:sp>
          <p:nvSpPr>
            <p:cNvPr id="18" name="Freeform 18"/>
            <p:cNvSpPr/>
            <p:nvPr/>
          </p:nvSpPr>
          <p:spPr>
            <a:xfrm>
              <a:off x="0" y="255270"/>
              <a:ext cx="4596169" cy="69850"/>
            </a:xfrm>
            <a:custGeom>
              <a:avLst/>
              <a:gdLst/>
              <a:ahLst/>
              <a:cxnLst/>
              <a:rect l="l" t="t" r="r" b="b"/>
              <a:pathLst>
                <a:path w="4596169" h="69850">
                  <a:moveTo>
                    <a:pt x="4305339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4596169" y="69850"/>
                  </a:lnTo>
                  <a:lnTo>
                    <a:pt x="4596169" y="0"/>
                  </a:lnTo>
                  <a:close/>
                </a:path>
              </a:pathLst>
            </a:custGeom>
            <a:solidFill>
              <a:srgbClr val="E09900"/>
            </a:solidFill>
          </p:spPr>
        </p:sp>
      </p:grpSp>
      <p:pic>
        <p:nvPicPr>
          <p:cNvPr id="6" name="Picture 5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873B7080-3F81-498B-A08D-21D238F0E6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900"/>
          <a:stretch/>
        </p:blipFill>
        <p:spPr>
          <a:xfrm>
            <a:off x="2308531" y="2585812"/>
            <a:ext cx="10328477" cy="2575976"/>
          </a:xfrm>
          <a:prstGeom prst="rect">
            <a:avLst/>
          </a:prstGeom>
        </p:spPr>
      </p:pic>
      <p:pic>
        <p:nvPicPr>
          <p:cNvPr id="21" name="Picture 20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AC4626F3-0FEC-46F4-9373-53C6D6D317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3667" y="5248724"/>
            <a:ext cx="10329495" cy="1481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3614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681075" y="-27133"/>
            <a:ext cx="2620907" cy="10341266"/>
            <a:chOff x="0" y="0"/>
            <a:chExt cx="527397" cy="208094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27397" cy="2080940"/>
            </a:xfrm>
            <a:custGeom>
              <a:avLst/>
              <a:gdLst/>
              <a:ahLst/>
              <a:cxnLst/>
              <a:rect l="l" t="t" r="r" b="b"/>
              <a:pathLst>
                <a:path w="527397" h="2080940">
                  <a:moveTo>
                    <a:pt x="0" y="0"/>
                  </a:moveTo>
                  <a:lnTo>
                    <a:pt x="527397" y="0"/>
                  </a:lnTo>
                  <a:lnTo>
                    <a:pt x="527397" y="2080940"/>
                  </a:lnTo>
                  <a:lnTo>
                    <a:pt x="0" y="2080940"/>
                  </a:lnTo>
                  <a:close/>
                </a:path>
              </a:pathLst>
            </a:custGeom>
            <a:solidFill>
              <a:schemeClr val="tx1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1819335" y="2036463"/>
            <a:ext cx="13521525" cy="57138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479"/>
              </a:lnSpc>
            </a:pPr>
            <a:r>
              <a:rPr lang="en-US" sz="3199" dirty="0">
                <a:solidFill>
                  <a:srgbClr val="000000"/>
                </a:solidFill>
                <a:latin typeface="Lato"/>
              </a:rPr>
              <a:t>Interesting example:</a:t>
            </a:r>
          </a:p>
          <a:p>
            <a:pPr>
              <a:lnSpc>
                <a:spcPts val="4479"/>
              </a:lnSpc>
            </a:pPr>
            <a:endParaRPr lang="en-US" sz="3199" dirty="0">
              <a:solidFill>
                <a:srgbClr val="000000"/>
              </a:solidFill>
              <a:latin typeface="Lato"/>
            </a:endParaRPr>
          </a:p>
          <a:p>
            <a:pPr>
              <a:lnSpc>
                <a:spcPts val="4479"/>
              </a:lnSpc>
            </a:pPr>
            <a:endParaRPr lang="en-US" sz="3199" dirty="0">
              <a:solidFill>
                <a:srgbClr val="000000"/>
              </a:solidFill>
              <a:latin typeface="Lato"/>
            </a:endParaRPr>
          </a:p>
          <a:p>
            <a:pPr>
              <a:lnSpc>
                <a:spcPts val="4479"/>
              </a:lnSpc>
            </a:pPr>
            <a:endParaRPr lang="en-US" sz="3199" dirty="0">
              <a:solidFill>
                <a:srgbClr val="000000"/>
              </a:solidFill>
              <a:latin typeface="Lato"/>
            </a:endParaRPr>
          </a:p>
          <a:p>
            <a:pPr>
              <a:lnSpc>
                <a:spcPts val="4479"/>
              </a:lnSpc>
            </a:pPr>
            <a:endParaRPr lang="en-US" sz="3199" dirty="0">
              <a:solidFill>
                <a:srgbClr val="000000"/>
              </a:solidFill>
              <a:latin typeface="Lato"/>
            </a:endParaRPr>
          </a:p>
          <a:p>
            <a:pPr>
              <a:lnSpc>
                <a:spcPts val="4479"/>
              </a:lnSpc>
            </a:pPr>
            <a:endParaRPr lang="en-US" sz="3199" dirty="0">
              <a:solidFill>
                <a:srgbClr val="000000"/>
              </a:solidFill>
              <a:latin typeface="Lato"/>
            </a:endParaRPr>
          </a:p>
          <a:p>
            <a:pPr>
              <a:lnSpc>
                <a:spcPts val="4479"/>
              </a:lnSpc>
            </a:pPr>
            <a:endParaRPr lang="en-US" sz="3199" dirty="0">
              <a:solidFill>
                <a:srgbClr val="000000"/>
              </a:solidFill>
              <a:latin typeface="Lato"/>
            </a:endParaRPr>
          </a:p>
          <a:p>
            <a:pPr>
              <a:lnSpc>
                <a:spcPts val="4479"/>
              </a:lnSpc>
            </a:pPr>
            <a:endParaRPr lang="en-US" sz="3199" dirty="0">
              <a:solidFill>
                <a:srgbClr val="000000"/>
              </a:solidFill>
              <a:latin typeface="Lato"/>
            </a:endParaRPr>
          </a:p>
          <a:p>
            <a:pPr>
              <a:lnSpc>
                <a:spcPts val="4479"/>
              </a:lnSpc>
            </a:pPr>
            <a:r>
              <a:rPr lang="en-US" sz="3199" dirty="0">
                <a:solidFill>
                  <a:srgbClr val="000000"/>
                </a:solidFill>
                <a:latin typeface="Lato"/>
              </a:rPr>
              <a:t>Issue: exclude any foreign beneficiary that would incur surcharge Land Tax or Stamp Duty</a:t>
            </a:r>
          </a:p>
        </p:txBody>
      </p:sp>
      <p:sp>
        <p:nvSpPr>
          <p:cNvPr id="7" name="TextBox 7"/>
          <p:cNvSpPr txBox="1"/>
          <p:nvPr/>
        </p:nvSpPr>
        <p:spPr>
          <a:xfrm rot="-5400000">
            <a:off x="16931793" y="9480049"/>
            <a:ext cx="1358639" cy="2552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</a:pPr>
            <a:r>
              <a:rPr lang="en-US" sz="1599" spc="127" dirty="0">
                <a:solidFill>
                  <a:srgbClr val="FFFFFF"/>
                </a:solidFill>
                <a:latin typeface="Lato"/>
              </a:rPr>
              <a:t>11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31785" y="1066075"/>
            <a:ext cx="12589516" cy="9310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767"/>
              </a:lnSpc>
            </a:pPr>
            <a:r>
              <a:rPr lang="en-US" sz="7200" spc="64" dirty="0">
                <a:solidFill>
                  <a:srgbClr val="000342"/>
                </a:solidFill>
                <a:latin typeface="Prata"/>
              </a:rPr>
              <a:t>3. I hate your Beneficiaries</a:t>
            </a:r>
          </a:p>
        </p:txBody>
      </p:sp>
      <p:grpSp>
        <p:nvGrpSpPr>
          <p:cNvPr id="9" name="Group 9"/>
          <p:cNvGrpSpPr/>
          <p:nvPr/>
        </p:nvGrpSpPr>
        <p:grpSpPr>
          <a:xfrm rot="5400000">
            <a:off x="651183" y="8243855"/>
            <a:ext cx="1268746" cy="148253"/>
            <a:chOff x="0" y="0"/>
            <a:chExt cx="4890895" cy="571500"/>
          </a:xfrm>
        </p:grpSpPr>
        <p:sp>
          <p:nvSpPr>
            <p:cNvPr id="10" name="Freeform 10"/>
            <p:cNvSpPr/>
            <p:nvPr/>
          </p:nvSpPr>
          <p:spPr>
            <a:xfrm>
              <a:off x="0" y="255270"/>
              <a:ext cx="4890895" cy="69850"/>
            </a:xfrm>
            <a:custGeom>
              <a:avLst/>
              <a:gdLst/>
              <a:ahLst/>
              <a:cxnLst/>
              <a:rect l="l" t="t" r="r" b="b"/>
              <a:pathLst>
                <a:path w="4890895" h="69850">
                  <a:moveTo>
                    <a:pt x="4600065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4890895" y="69850"/>
                  </a:lnTo>
                  <a:lnTo>
                    <a:pt x="4890895" y="0"/>
                  </a:lnTo>
                  <a:close/>
                </a:path>
              </a:pathLst>
            </a:custGeom>
            <a:solidFill>
              <a:srgbClr val="E09900"/>
            </a:solidFill>
          </p:spPr>
        </p:sp>
      </p:grpSp>
      <p:grpSp>
        <p:nvGrpSpPr>
          <p:cNvPr id="13" name="Group 13"/>
          <p:cNvGrpSpPr/>
          <p:nvPr/>
        </p:nvGrpSpPr>
        <p:grpSpPr>
          <a:xfrm rot="5400000">
            <a:off x="8527304" y="-275581"/>
            <a:ext cx="1233392" cy="148253"/>
            <a:chOff x="0" y="0"/>
            <a:chExt cx="4754608" cy="571500"/>
          </a:xfrm>
        </p:grpSpPr>
        <p:sp>
          <p:nvSpPr>
            <p:cNvPr id="14" name="Freeform 14"/>
            <p:cNvSpPr/>
            <p:nvPr/>
          </p:nvSpPr>
          <p:spPr>
            <a:xfrm>
              <a:off x="0" y="255270"/>
              <a:ext cx="4754608" cy="69850"/>
            </a:xfrm>
            <a:custGeom>
              <a:avLst/>
              <a:gdLst/>
              <a:ahLst/>
              <a:cxnLst/>
              <a:rect l="l" t="t" r="r" b="b"/>
              <a:pathLst>
                <a:path w="4754608" h="69850">
                  <a:moveTo>
                    <a:pt x="4463778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4754608" y="69850"/>
                  </a:lnTo>
                  <a:lnTo>
                    <a:pt x="4754608" y="0"/>
                  </a:lnTo>
                  <a:close/>
                </a:path>
              </a:pathLst>
            </a:custGeom>
            <a:solidFill>
              <a:srgbClr val="E09900"/>
            </a:solidFill>
          </p:spPr>
        </p:sp>
      </p:grpSp>
      <p:grpSp>
        <p:nvGrpSpPr>
          <p:cNvPr id="15" name="Group 15"/>
          <p:cNvGrpSpPr/>
          <p:nvPr/>
        </p:nvGrpSpPr>
        <p:grpSpPr>
          <a:xfrm rot="5400000">
            <a:off x="8527304" y="10429330"/>
            <a:ext cx="1233392" cy="148253"/>
            <a:chOff x="0" y="0"/>
            <a:chExt cx="4754608" cy="571500"/>
          </a:xfrm>
        </p:grpSpPr>
        <p:sp>
          <p:nvSpPr>
            <p:cNvPr id="16" name="Freeform 16"/>
            <p:cNvSpPr/>
            <p:nvPr/>
          </p:nvSpPr>
          <p:spPr>
            <a:xfrm>
              <a:off x="0" y="255270"/>
              <a:ext cx="4754608" cy="69850"/>
            </a:xfrm>
            <a:custGeom>
              <a:avLst/>
              <a:gdLst/>
              <a:ahLst/>
              <a:cxnLst/>
              <a:rect l="l" t="t" r="r" b="b"/>
              <a:pathLst>
                <a:path w="4754608" h="69850">
                  <a:moveTo>
                    <a:pt x="4463778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4754608" y="69850"/>
                  </a:lnTo>
                  <a:lnTo>
                    <a:pt x="4754608" y="0"/>
                  </a:lnTo>
                  <a:close/>
                </a:path>
              </a:pathLst>
            </a:custGeom>
            <a:solidFill>
              <a:srgbClr val="E09900"/>
            </a:solidFill>
          </p:spPr>
        </p:sp>
      </p:grpSp>
      <p:grpSp>
        <p:nvGrpSpPr>
          <p:cNvPr id="17" name="Group 17"/>
          <p:cNvGrpSpPr/>
          <p:nvPr/>
        </p:nvGrpSpPr>
        <p:grpSpPr>
          <a:xfrm rot="-10800000">
            <a:off x="14488783" y="1233315"/>
            <a:ext cx="1192291" cy="148253"/>
            <a:chOff x="0" y="0"/>
            <a:chExt cx="4596169" cy="571500"/>
          </a:xfrm>
        </p:grpSpPr>
        <p:sp>
          <p:nvSpPr>
            <p:cNvPr id="18" name="Freeform 18"/>
            <p:cNvSpPr/>
            <p:nvPr/>
          </p:nvSpPr>
          <p:spPr>
            <a:xfrm>
              <a:off x="0" y="255270"/>
              <a:ext cx="4596169" cy="69850"/>
            </a:xfrm>
            <a:custGeom>
              <a:avLst/>
              <a:gdLst/>
              <a:ahLst/>
              <a:cxnLst/>
              <a:rect l="l" t="t" r="r" b="b"/>
              <a:pathLst>
                <a:path w="4596169" h="69850">
                  <a:moveTo>
                    <a:pt x="4305339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4596169" y="69850"/>
                  </a:lnTo>
                  <a:lnTo>
                    <a:pt x="4596169" y="0"/>
                  </a:lnTo>
                  <a:close/>
                </a:path>
              </a:pathLst>
            </a:custGeom>
            <a:solidFill>
              <a:srgbClr val="E09900"/>
            </a:solidFill>
          </p:spPr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984F21E2-58F1-43C3-9C41-DDFF9834E24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7" t="37470" b="31730"/>
          <a:stretch/>
        </p:blipFill>
        <p:spPr>
          <a:xfrm>
            <a:off x="2179507" y="2768122"/>
            <a:ext cx="6144558" cy="293383"/>
          </a:xfrm>
          <a:prstGeom prst="rect">
            <a:avLst/>
          </a:prstGeom>
        </p:spPr>
      </p:pic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C418AA19-457E-44AB-86AC-7C40648E75E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8" r="5223" b="6042"/>
          <a:stretch/>
        </p:blipFill>
        <p:spPr>
          <a:xfrm>
            <a:off x="3529583" y="3201683"/>
            <a:ext cx="8010145" cy="3227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3788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681075" y="-27133"/>
            <a:ext cx="2620907" cy="10341266"/>
            <a:chOff x="0" y="0"/>
            <a:chExt cx="527397" cy="208094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27397" cy="2080940"/>
            </a:xfrm>
            <a:custGeom>
              <a:avLst/>
              <a:gdLst/>
              <a:ahLst/>
              <a:cxnLst/>
              <a:rect l="l" t="t" r="r" b="b"/>
              <a:pathLst>
                <a:path w="527397" h="2080940">
                  <a:moveTo>
                    <a:pt x="0" y="0"/>
                  </a:moveTo>
                  <a:lnTo>
                    <a:pt x="527397" y="0"/>
                  </a:lnTo>
                  <a:lnTo>
                    <a:pt x="527397" y="2080940"/>
                  </a:lnTo>
                  <a:lnTo>
                    <a:pt x="0" y="2080940"/>
                  </a:lnTo>
                  <a:close/>
                </a:path>
              </a:pathLst>
            </a:custGeom>
            <a:solidFill>
              <a:schemeClr val="tx1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1878669" y="2181778"/>
            <a:ext cx="12745671" cy="45597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479"/>
              </a:lnSpc>
            </a:pPr>
            <a:r>
              <a:rPr lang="en-US" sz="3199" dirty="0">
                <a:solidFill>
                  <a:srgbClr val="000000"/>
                </a:solidFill>
                <a:latin typeface="Lato"/>
              </a:rPr>
              <a:t>Interesting example:</a:t>
            </a:r>
          </a:p>
          <a:p>
            <a:pPr>
              <a:lnSpc>
                <a:spcPts val="4479"/>
              </a:lnSpc>
            </a:pPr>
            <a:endParaRPr lang="en-US" sz="3199" dirty="0">
              <a:solidFill>
                <a:srgbClr val="000000"/>
              </a:solidFill>
              <a:latin typeface="Lato"/>
            </a:endParaRPr>
          </a:p>
          <a:p>
            <a:pPr>
              <a:lnSpc>
                <a:spcPts val="4479"/>
              </a:lnSpc>
            </a:pPr>
            <a:endParaRPr lang="en-US" sz="3199" dirty="0">
              <a:solidFill>
                <a:srgbClr val="000000"/>
              </a:solidFill>
              <a:latin typeface="Lato"/>
            </a:endParaRPr>
          </a:p>
          <a:p>
            <a:pPr>
              <a:lnSpc>
                <a:spcPts val="4479"/>
              </a:lnSpc>
            </a:pPr>
            <a:endParaRPr lang="en-US" sz="3199" dirty="0">
              <a:solidFill>
                <a:srgbClr val="000000"/>
              </a:solidFill>
              <a:latin typeface="Lato"/>
            </a:endParaRPr>
          </a:p>
          <a:p>
            <a:pPr>
              <a:lnSpc>
                <a:spcPts val="4479"/>
              </a:lnSpc>
            </a:pPr>
            <a:endParaRPr lang="en-US" sz="3199" dirty="0">
              <a:solidFill>
                <a:srgbClr val="000000"/>
              </a:solidFill>
              <a:latin typeface="Lato"/>
            </a:endParaRPr>
          </a:p>
          <a:p>
            <a:pPr>
              <a:lnSpc>
                <a:spcPts val="4479"/>
              </a:lnSpc>
            </a:pPr>
            <a:endParaRPr lang="en-US" sz="3199" dirty="0">
              <a:solidFill>
                <a:srgbClr val="000000"/>
              </a:solidFill>
              <a:latin typeface="Lato"/>
            </a:endParaRPr>
          </a:p>
          <a:p>
            <a:pPr>
              <a:lnSpc>
                <a:spcPts val="4479"/>
              </a:lnSpc>
            </a:pPr>
            <a:r>
              <a:rPr lang="en-US" sz="3199" dirty="0">
                <a:solidFill>
                  <a:srgbClr val="000000"/>
                </a:solidFill>
                <a:latin typeface="Lato"/>
              </a:rPr>
              <a:t>Issue: Reduce beneficiaries  to eligible 71CC class for Stamp Duty farmland exemption</a:t>
            </a:r>
          </a:p>
        </p:txBody>
      </p:sp>
      <p:sp>
        <p:nvSpPr>
          <p:cNvPr id="7" name="TextBox 7"/>
          <p:cNvSpPr txBox="1"/>
          <p:nvPr/>
        </p:nvSpPr>
        <p:spPr>
          <a:xfrm rot="-5400000">
            <a:off x="16931793" y="9480049"/>
            <a:ext cx="1358639" cy="2552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</a:pPr>
            <a:r>
              <a:rPr lang="en-US" sz="1599" spc="127" dirty="0">
                <a:solidFill>
                  <a:srgbClr val="FFFFFF"/>
                </a:solidFill>
                <a:latin typeface="Lato"/>
              </a:rPr>
              <a:t>12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31785" y="1066075"/>
            <a:ext cx="12589516" cy="9310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767"/>
              </a:lnSpc>
            </a:pPr>
            <a:r>
              <a:rPr lang="en-US" sz="7200" spc="64" dirty="0">
                <a:solidFill>
                  <a:srgbClr val="000342"/>
                </a:solidFill>
                <a:latin typeface="Prata"/>
              </a:rPr>
              <a:t>3. I hate your Beneficiaries</a:t>
            </a:r>
          </a:p>
        </p:txBody>
      </p:sp>
      <p:grpSp>
        <p:nvGrpSpPr>
          <p:cNvPr id="9" name="Group 9"/>
          <p:cNvGrpSpPr/>
          <p:nvPr/>
        </p:nvGrpSpPr>
        <p:grpSpPr>
          <a:xfrm rot="5400000">
            <a:off x="651183" y="8243855"/>
            <a:ext cx="1268746" cy="148253"/>
            <a:chOff x="0" y="0"/>
            <a:chExt cx="4890895" cy="571500"/>
          </a:xfrm>
        </p:grpSpPr>
        <p:sp>
          <p:nvSpPr>
            <p:cNvPr id="10" name="Freeform 10"/>
            <p:cNvSpPr/>
            <p:nvPr/>
          </p:nvSpPr>
          <p:spPr>
            <a:xfrm>
              <a:off x="0" y="255270"/>
              <a:ext cx="4890895" cy="69850"/>
            </a:xfrm>
            <a:custGeom>
              <a:avLst/>
              <a:gdLst/>
              <a:ahLst/>
              <a:cxnLst/>
              <a:rect l="l" t="t" r="r" b="b"/>
              <a:pathLst>
                <a:path w="4890895" h="69850">
                  <a:moveTo>
                    <a:pt x="4600065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4890895" y="69850"/>
                  </a:lnTo>
                  <a:lnTo>
                    <a:pt x="4890895" y="0"/>
                  </a:lnTo>
                  <a:close/>
                </a:path>
              </a:pathLst>
            </a:custGeom>
            <a:solidFill>
              <a:srgbClr val="E09900"/>
            </a:solidFill>
          </p:spPr>
        </p:sp>
      </p:grpSp>
      <p:grpSp>
        <p:nvGrpSpPr>
          <p:cNvPr id="13" name="Group 13"/>
          <p:cNvGrpSpPr/>
          <p:nvPr/>
        </p:nvGrpSpPr>
        <p:grpSpPr>
          <a:xfrm rot="5400000">
            <a:off x="8527304" y="-275581"/>
            <a:ext cx="1233392" cy="148253"/>
            <a:chOff x="0" y="0"/>
            <a:chExt cx="4754608" cy="571500"/>
          </a:xfrm>
        </p:grpSpPr>
        <p:sp>
          <p:nvSpPr>
            <p:cNvPr id="14" name="Freeform 14"/>
            <p:cNvSpPr/>
            <p:nvPr/>
          </p:nvSpPr>
          <p:spPr>
            <a:xfrm>
              <a:off x="0" y="255270"/>
              <a:ext cx="4754608" cy="69850"/>
            </a:xfrm>
            <a:custGeom>
              <a:avLst/>
              <a:gdLst/>
              <a:ahLst/>
              <a:cxnLst/>
              <a:rect l="l" t="t" r="r" b="b"/>
              <a:pathLst>
                <a:path w="4754608" h="69850">
                  <a:moveTo>
                    <a:pt x="4463778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4754608" y="69850"/>
                  </a:lnTo>
                  <a:lnTo>
                    <a:pt x="4754608" y="0"/>
                  </a:lnTo>
                  <a:close/>
                </a:path>
              </a:pathLst>
            </a:custGeom>
            <a:solidFill>
              <a:srgbClr val="E09900"/>
            </a:solidFill>
          </p:spPr>
        </p:sp>
      </p:grpSp>
      <p:grpSp>
        <p:nvGrpSpPr>
          <p:cNvPr id="15" name="Group 15"/>
          <p:cNvGrpSpPr/>
          <p:nvPr/>
        </p:nvGrpSpPr>
        <p:grpSpPr>
          <a:xfrm rot="5400000">
            <a:off x="8527304" y="10429330"/>
            <a:ext cx="1233392" cy="148253"/>
            <a:chOff x="0" y="0"/>
            <a:chExt cx="4754608" cy="571500"/>
          </a:xfrm>
        </p:grpSpPr>
        <p:sp>
          <p:nvSpPr>
            <p:cNvPr id="16" name="Freeform 16"/>
            <p:cNvSpPr/>
            <p:nvPr/>
          </p:nvSpPr>
          <p:spPr>
            <a:xfrm>
              <a:off x="0" y="255270"/>
              <a:ext cx="4754608" cy="69850"/>
            </a:xfrm>
            <a:custGeom>
              <a:avLst/>
              <a:gdLst/>
              <a:ahLst/>
              <a:cxnLst/>
              <a:rect l="l" t="t" r="r" b="b"/>
              <a:pathLst>
                <a:path w="4754608" h="69850">
                  <a:moveTo>
                    <a:pt x="4463778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4754608" y="69850"/>
                  </a:lnTo>
                  <a:lnTo>
                    <a:pt x="4754608" y="0"/>
                  </a:lnTo>
                  <a:close/>
                </a:path>
              </a:pathLst>
            </a:custGeom>
            <a:solidFill>
              <a:srgbClr val="E09900"/>
            </a:solidFill>
          </p:spPr>
        </p:sp>
      </p:grpSp>
      <p:grpSp>
        <p:nvGrpSpPr>
          <p:cNvPr id="17" name="Group 17"/>
          <p:cNvGrpSpPr/>
          <p:nvPr/>
        </p:nvGrpSpPr>
        <p:grpSpPr>
          <a:xfrm rot="-10800000">
            <a:off x="14488783" y="1233315"/>
            <a:ext cx="1192291" cy="148253"/>
            <a:chOff x="0" y="0"/>
            <a:chExt cx="4596169" cy="571500"/>
          </a:xfrm>
        </p:grpSpPr>
        <p:sp>
          <p:nvSpPr>
            <p:cNvPr id="18" name="Freeform 18"/>
            <p:cNvSpPr/>
            <p:nvPr/>
          </p:nvSpPr>
          <p:spPr>
            <a:xfrm>
              <a:off x="0" y="255270"/>
              <a:ext cx="4596169" cy="69850"/>
            </a:xfrm>
            <a:custGeom>
              <a:avLst/>
              <a:gdLst/>
              <a:ahLst/>
              <a:cxnLst/>
              <a:rect l="l" t="t" r="r" b="b"/>
              <a:pathLst>
                <a:path w="4596169" h="69850">
                  <a:moveTo>
                    <a:pt x="4305339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4596169" y="69850"/>
                  </a:lnTo>
                  <a:lnTo>
                    <a:pt x="4596169" y="0"/>
                  </a:lnTo>
                  <a:close/>
                </a:path>
              </a:pathLst>
            </a:custGeom>
            <a:solidFill>
              <a:srgbClr val="E09900"/>
            </a:solidFill>
          </p:spPr>
        </p:sp>
      </p:grp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5A8F2AA3-EA0D-44A9-A8B4-0ECC661A5E0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4" r="5765" b="8698"/>
          <a:stretch/>
        </p:blipFill>
        <p:spPr>
          <a:xfrm>
            <a:off x="2091436" y="2813491"/>
            <a:ext cx="10533888" cy="1963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9801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681075" y="-27133"/>
            <a:ext cx="2620907" cy="10341266"/>
            <a:chOff x="0" y="0"/>
            <a:chExt cx="527397" cy="208094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27397" cy="2080940"/>
            </a:xfrm>
            <a:custGeom>
              <a:avLst/>
              <a:gdLst/>
              <a:ahLst/>
              <a:cxnLst/>
              <a:rect l="l" t="t" r="r" b="b"/>
              <a:pathLst>
                <a:path w="527397" h="2080940">
                  <a:moveTo>
                    <a:pt x="0" y="0"/>
                  </a:moveTo>
                  <a:lnTo>
                    <a:pt x="527397" y="0"/>
                  </a:lnTo>
                  <a:lnTo>
                    <a:pt x="527397" y="2080940"/>
                  </a:lnTo>
                  <a:lnTo>
                    <a:pt x="0" y="2080940"/>
                  </a:lnTo>
                  <a:close/>
                </a:path>
              </a:pathLst>
            </a:custGeom>
            <a:solidFill>
              <a:schemeClr val="tx1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1848686" y="2015387"/>
            <a:ext cx="13568602" cy="65511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3100" dirty="0">
                <a:solidFill>
                  <a:srgbClr val="000000"/>
                </a:solidFill>
                <a:latin typeface="Lato"/>
              </a:rPr>
              <a:t>Issue: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100" dirty="0">
                <a:solidFill>
                  <a:srgbClr val="000000"/>
                </a:solidFill>
                <a:latin typeface="Lato"/>
              </a:rPr>
              <a:t>Incorrect document used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100" dirty="0">
                <a:solidFill>
                  <a:srgbClr val="000000"/>
                </a:solidFill>
                <a:latin typeface="Lato"/>
              </a:rPr>
              <a:t>Template examples: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3100" dirty="0">
                <a:solidFill>
                  <a:srgbClr val="000000"/>
                </a:solidFill>
                <a:latin typeface="Lato"/>
              </a:rPr>
              <a:t>Bare Trust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3100" dirty="0">
                <a:solidFill>
                  <a:srgbClr val="000000"/>
                </a:solidFill>
                <a:latin typeface="Lato"/>
              </a:rPr>
              <a:t>Fixed Trust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3100" dirty="0">
                <a:solidFill>
                  <a:srgbClr val="000000"/>
                </a:solidFill>
                <a:latin typeface="Lato"/>
              </a:rPr>
              <a:t>Unit Trust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3100" dirty="0">
                <a:solidFill>
                  <a:srgbClr val="000000"/>
                </a:solidFill>
                <a:latin typeface="Lato"/>
              </a:rPr>
              <a:t>Discretionary Unit Trust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3100" dirty="0">
                <a:solidFill>
                  <a:srgbClr val="000000"/>
                </a:solidFill>
                <a:latin typeface="Lato"/>
              </a:rPr>
              <a:t>Class Trust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3100" dirty="0">
                <a:solidFill>
                  <a:srgbClr val="000000"/>
                </a:solidFill>
                <a:latin typeface="Lato"/>
              </a:rPr>
              <a:t>Discretionary Trust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100" dirty="0">
                <a:solidFill>
                  <a:srgbClr val="000000"/>
                </a:solidFill>
                <a:latin typeface="Lato"/>
              </a:rPr>
              <a:t>Land Tax, Stamp Duty, Income Tax, distribution issues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3199" dirty="0">
              <a:solidFill>
                <a:srgbClr val="000000"/>
              </a:solidFill>
              <a:latin typeface="Lato"/>
            </a:endParaRPr>
          </a:p>
          <a:p>
            <a:r>
              <a:rPr lang="en-US" sz="2000" dirty="0">
                <a:solidFill>
                  <a:srgbClr val="000000"/>
                </a:solidFill>
                <a:latin typeface="Lato"/>
              </a:rPr>
              <a:t>*I could not sufficiently de-identify firms from the </a:t>
            </a:r>
            <a:r>
              <a:rPr lang="en-US" sz="2000" i="1" dirty="0">
                <a:solidFill>
                  <a:srgbClr val="000000"/>
                </a:solidFill>
                <a:latin typeface="Lato"/>
              </a:rPr>
              <a:t>several</a:t>
            </a:r>
            <a:r>
              <a:rPr lang="en-US" sz="2000" dirty="0">
                <a:solidFill>
                  <a:srgbClr val="000000"/>
                </a:solidFill>
                <a:latin typeface="Lato"/>
              </a:rPr>
              <a:t> examples I have while still providing a substantive example and so have omitted providing them.</a:t>
            </a:r>
          </a:p>
          <a:p>
            <a:pPr marL="914400" lvl="1" indent="-457200">
              <a:lnSpc>
                <a:spcPts val="4479"/>
              </a:lnSpc>
              <a:buFont typeface="Arial" panose="020B0604020202020204" pitchFamily="34" charset="0"/>
              <a:buChar char="•"/>
            </a:pPr>
            <a:endParaRPr lang="en-US" sz="3199" dirty="0">
              <a:solidFill>
                <a:srgbClr val="000000"/>
              </a:solidFill>
              <a:latin typeface="Lato"/>
            </a:endParaRPr>
          </a:p>
        </p:txBody>
      </p:sp>
      <p:sp>
        <p:nvSpPr>
          <p:cNvPr id="7" name="TextBox 7"/>
          <p:cNvSpPr txBox="1"/>
          <p:nvPr/>
        </p:nvSpPr>
        <p:spPr>
          <a:xfrm rot="-5400000">
            <a:off x="16931793" y="9480049"/>
            <a:ext cx="1358639" cy="2552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</a:pPr>
            <a:r>
              <a:rPr lang="en-US" sz="1599" spc="127" dirty="0">
                <a:solidFill>
                  <a:srgbClr val="FFFFFF"/>
                </a:solidFill>
                <a:latin typeface="Lato"/>
              </a:rPr>
              <a:t>13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31784" y="1066075"/>
            <a:ext cx="13087767" cy="9310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767"/>
              </a:lnSpc>
            </a:pPr>
            <a:r>
              <a:rPr lang="en-US" sz="7200" spc="64" dirty="0">
                <a:solidFill>
                  <a:srgbClr val="000342"/>
                </a:solidFill>
                <a:latin typeface="Prata"/>
              </a:rPr>
              <a:t>4. I hate the Wrong Template</a:t>
            </a:r>
          </a:p>
        </p:txBody>
      </p:sp>
      <p:grpSp>
        <p:nvGrpSpPr>
          <p:cNvPr id="9" name="Group 9"/>
          <p:cNvGrpSpPr/>
          <p:nvPr/>
        </p:nvGrpSpPr>
        <p:grpSpPr>
          <a:xfrm rot="5400000">
            <a:off x="651183" y="8243855"/>
            <a:ext cx="1268746" cy="148253"/>
            <a:chOff x="0" y="0"/>
            <a:chExt cx="4890895" cy="571500"/>
          </a:xfrm>
        </p:grpSpPr>
        <p:sp>
          <p:nvSpPr>
            <p:cNvPr id="10" name="Freeform 10"/>
            <p:cNvSpPr/>
            <p:nvPr/>
          </p:nvSpPr>
          <p:spPr>
            <a:xfrm>
              <a:off x="0" y="255270"/>
              <a:ext cx="4890895" cy="69850"/>
            </a:xfrm>
            <a:custGeom>
              <a:avLst/>
              <a:gdLst/>
              <a:ahLst/>
              <a:cxnLst/>
              <a:rect l="l" t="t" r="r" b="b"/>
              <a:pathLst>
                <a:path w="4890895" h="69850">
                  <a:moveTo>
                    <a:pt x="4600065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4890895" y="69850"/>
                  </a:lnTo>
                  <a:lnTo>
                    <a:pt x="4890895" y="0"/>
                  </a:lnTo>
                  <a:close/>
                </a:path>
              </a:pathLst>
            </a:custGeom>
            <a:solidFill>
              <a:srgbClr val="E09900"/>
            </a:solidFill>
          </p:spPr>
        </p:sp>
      </p:grpSp>
      <p:grpSp>
        <p:nvGrpSpPr>
          <p:cNvPr id="13" name="Group 13"/>
          <p:cNvGrpSpPr/>
          <p:nvPr/>
        </p:nvGrpSpPr>
        <p:grpSpPr>
          <a:xfrm rot="5400000">
            <a:off x="8527304" y="-275581"/>
            <a:ext cx="1233392" cy="148253"/>
            <a:chOff x="0" y="0"/>
            <a:chExt cx="4754608" cy="571500"/>
          </a:xfrm>
        </p:grpSpPr>
        <p:sp>
          <p:nvSpPr>
            <p:cNvPr id="14" name="Freeform 14"/>
            <p:cNvSpPr/>
            <p:nvPr/>
          </p:nvSpPr>
          <p:spPr>
            <a:xfrm>
              <a:off x="0" y="255270"/>
              <a:ext cx="4754608" cy="69850"/>
            </a:xfrm>
            <a:custGeom>
              <a:avLst/>
              <a:gdLst/>
              <a:ahLst/>
              <a:cxnLst/>
              <a:rect l="l" t="t" r="r" b="b"/>
              <a:pathLst>
                <a:path w="4754608" h="69850">
                  <a:moveTo>
                    <a:pt x="4463778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4754608" y="69850"/>
                  </a:lnTo>
                  <a:lnTo>
                    <a:pt x="4754608" y="0"/>
                  </a:lnTo>
                  <a:close/>
                </a:path>
              </a:pathLst>
            </a:custGeom>
            <a:solidFill>
              <a:srgbClr val="E09900"/>
            </a:solidFill>
          </p:spPr>
        </p:sp>
      </p:grpSp>
      <p:grpSp>
        <p:nvGrpSpPr>
          <p:cNvPr id="15" name="Group 15"/>
          <p:cNvGrpSpPr/>
          <p:nvPr/>
        </p:nvGrpSpPr>
        <p:grpSpPr>
          <a:xfrm rot="5400000">
            <a:off x="8527304" y="10429330"/>
            <a:ext cx="1233392" cy="148253"/>
            <a:chOff x="0" y="0"/>
            <a:chExt cx="4754608" cy="571500"/>
          </a:xfrm>
        </p:grpSpPr>
        <p:sp>
          <p:nvSpPr>
            <p:cNvPr id="16" name="Freeform 16"/>
            <p:cNvSpPr/>
            <p:nvPr/>
          </p:nvSpPr>
          <p:spPr>
            <a:xfrm>
              <a:off x="0" y="255270"/>
              <a:ext cx="4754608" cy="69850"/>
            </a:xfrm>
            <a:custGeom>
              <a:avLst/>
              <a:gdLst/>
              <a:ahLst/>
              <a:cxnLst/>
              <a:rect l="l" t="t" r="r" b="b"/>
              <a:pathLst>
                <a:path w="4754608" h="69850">
                  <a:moveTo>
                    <a:pt x="4463778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4754608" y="69850"/>
                  </a:lnTo>
                  <a:lnTo>
                    <a:pt x="4754608" y="0"/>
                  </a:lnTo>
                  <a:close/>
                </a:path>
              </a:pathLst>
            </a:custGeom>
            <a:solidFill>
              <a:srgbClr val="E09900"/>
            </a:solidFill>
          </p:spPr>
        </p:sp>
      </p:grpSp>
      <p:grpSp>
        <p:nvGrpSpPr>
          <p:cNvPr id="17" name="Group 17"/>
          <p:cNvGrpSpPr/>
          <p:nvPr/>
        </p:nvGrpSpPr>
        <p:grpSpPr>
          <a:xfrm rot="-10800000">
            <a:off x="14488783" y="1233315"/>
            <a:ext cx="1192291" cy="148253"/>
            <a:chOff x="0" y="0"/>
            <a:chExt cx="4596169" cy="571500"/>
          </a:xfrm>
        </p:grpSpPr>
        <p:sp>
          <p:nvSpPr>
            <p:cNvPr id="18" name="Freeform 18"/>
            <p:cNvSpPr/>
            <p:nvPr/>
          </p:nvSpPr>
          <p:spPr>
            <a:xfrm>
              <a:off x="0" y="255270"/>
              <a:ext cx="4596169" cy="69850"/>
            </a:xfrm>
            <a:custGeom>
              <a:avLst/>
              <a:gdLst/>
              <a:ahLst/>
              <a:cxnLst/>
              <a:rect l="l" t="t" r="r" b="b"/>
              <a:pathLst>
                <a:path w="4596169" h="69850">
                  <a:moveTo>
                    <a:pt x="4305339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4596169" y="69850"/>
                  </a:lnTo>
                  <a:lnTo>
                    <a:pt x="4596169" y="0"/>
                  </a:lnTo>
                  <a:close/>
                </a:path>
              </a:pathLst>
            </a:custGeom>
            <a:solidFill>
              <a:srgbClr val="E09900"/>
            </a:solidFill>
          </p:spPr>
        </p:sp>
      </p:grpSp>
    </p:spTree>
    <p:extLst>
      <p:ext uri="{BB962C8B-B14F-4D97-AF65-F5344CB8AC3E}">
        <p14:creationId xmlns:p14="http://schemas.microsoft.com/office/powerpoint/2010/main" val="18017449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681075" y="-27133"/>
            <a:ext cx="2620907" cy="10341266"/>
            <a:chOff x="0" y="0"/>
            <a:chExt cx="527397" cy="208094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27397" cy="2080940"/>
            </a:xfrm>
            <a:custGeom>
              <a:avLst/>
              <a:gdLst/>
              <a:ahLst/>
              <a:cxnLst/>
              <a:rect l="l" t="t" r="r" b="b"/>
              <a:pathLst>
                <a:path w="527397" h="2080940">
                  <a:moveTo>
                    <a:pt x="0" y="0"/>
                  </a:moveTo>
                  <a:lnTo>
                    <a:pt x="527397" y="0"/>
                  </a:lnTo>
                  <a:lnTo>
                    <a:pt x="527397" y="2080940"/>
                  </a:lnTo>
                  <a:lnTo>
                    <a:pt x="0" y="2080940"/>
                  </a:lnTo>
                  <a:close/>
                </a:path>
              </a:pathLst>
            </a:custGeom>
            <a:solidFill>
              <a:schemeClr val="tx1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831785" y="2603391"/>
            <a:ext cx="10464992" cy="4136666"/>
            <a:chOff x="0" y="-66675"/>
            <a:chExt cx="13953323" cy="5515548"/>
          </a:xfrm>
        </p:grpSpPr>
        <p:sp>
          <p:nvSpPr>
            <p:cNvPr id="5" name="TextBox 5"/>
            <p:cNvSpPr txBox="1"/>
            <p:nvPr/>
          </p:nvSpPr>
          <p:spPr>
            <a:xfrm>
              <a:off x="0" y="-66675"/>
              <a:ext cx="7825360" cy="69360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479"/>
                </a:lnSpc>
              </a:pPr>
              <a:endParaRPr lang="en-US" sz="3199" dirty="0">
                <a:solidFill>
                  <a:srgbClr val="000000"/>
                </a:solidFill>
                <a:latin typeface="Lato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4925483"/>
              <a:ext cx="13953323" cy="52339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342900" indent="-342900">
                <a:lnSpc>
                  <a:spcPts val="3359"/>
                </a:lnSpc>
                <a:buFont typeface="Arial" panose="020B0604020202020204" pitchFamily="34" charset="0"/>
                <a:buChar char="•"/>
              </a:pPr>
              <a:endParaRPr lang="en-US" sz="2400" spc="60" dirty="0">
                <a:solidFill>
                  <a:srgbClr val="000000"/>
                </a:solidFill>
                <a:latin typeface="Lato"/>
                <a:ea typeface="Lato"/>
                <a:cs typeface="Lato"/>
              </a:endParaRPr>
            </a:p>
          </p:txBody>
        </p:sp>
      </p:grpSp>
      <p:sp>
        <p:nvSpPr>
          <p:cNvPr id="7" name="TextBox 7"/>
          <p:cNvSpPr txBox="1"/>
          <p:nvPr/>
        </p:nvSpPr>
        <p:spPr>
          <a:xfrm rot="-5400000">
            <a:off x="16931793" y="9480049"/>
            <a:ext cx="1358639" cy="2552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</a:pPr>
            <a:r>
              <a:rPr lang="en-US" sz="1599" spc="127" dirty="0">
                <a:solidFill>
                  <a:srgbClr val="FFFFFF"/>
                </a:solidFill>
                <a:latin typeface="Lato"/>
              </a:rPr>
              <a:t>14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31785" y="1066075"/>
            <a:ext cx="12589516" cy="9310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767"/>
              </a:lnSpc>
            </a:pPr>
            <a:r>
              <a:rPr lang="en-US" sz="7200" spc="64" dirty="0">
                <a:solidFill>
                  <a:srgbClr val="000342"/>
                </a:solidFill>
                <a:latin typeface="Prata"/>
              </a:rPr>
              <a:t>5. I hate your Settlor</a:t>
            </a:r>
          </a:p>
        </p:txBody>
      </p:sp>
      <p:grpSp>
        <p:nvGrpSpPr>
          <p:cNvPr id="9" name="Group 9"/>
          <p:cNvGrpSpPr/>
          <p:nvPr/>
        </p:nvGrpSpPr>
        <p:grpSpPr>
          <a:xfrm rot="5400000">
            <a:off x="651183" y="8243855"/>
            <a:ext cx="1268746" cy="148253"/>
            <a:chOff x="0" y="0"/>
            <a:chExt cx="4890895" cy="571500"/>
          </a:xfrm>
        </p:grpSpPr>
        <p:sp>
          <p:nvSpPr>
            <p:cNvPr id="10" name="Freeform 10"/>
            <p:cNvSpPr/>
            <p:nvPr/>
          </p:nvSpPr>
          <p:spPr>
            <a:xfrm>
              <a:off x="0" y="255270"/>
              <a:ext cx="4890895" cy="69850"/>
            </a:xfrm>
            <a:custGeom>
              <a:avLst/>
              <a:gdLst/>
              <a:ahLst/>
              <a:cxnLst/>
              <a:rect l="l" t="t" r="r" b="b"/>
              <a:pathLst>
                <a:path w="4890895" h="69850">
                  <a:moveTo>
                    <a:pt x="4600065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4890895" y="69850"/>
                  </a:lnTo>
                  <a:lnTo>
                    <a:pt x="4890895" y="0"/>
                  </a:lnTo>
                  <a:close/>
                </a:path>
              </a:pathLst>
            </a:custGeom>
            <a:solidFill>
              <a:srgbClr val="E09900"/>
            </a:solidFill>
          </p:spPr>
        </p:sp>
      </p:grpSp>
      <p:grpSp>
        <p:nvGrpSpPr>
          <p:cNvPr id="13" name="Group 13"/>
          <p:cNvGrpSpPr/>
          <p:nvPr/>
        </p:nvGrpSpPr>
        <p:grpSpPr>
          <a:xfrm rot="5400000">
            <a:off x="8527304" y="-275581"/>
            <a:ext cx="1233392" cy="148253"/>
            <a:chOff x="0" y="0"/>
            <a:chExt cx="4754608" cy="571500"/>
          </a:xfrm>
        </p:grpSpPr>
        <p:sp>
          <p:nvSpPr>
            <p:cNvPr id="14" name="Freeform 14"/>
            <p:cNvSpPr/>
            <p:nvPr/>
          </p:nvSpPr>
          <p:spPr>
            <a:xfrm>
              <a:off x="0" y="255270"/>
              <a:ext cx="4754608" cy="69850"/>
            </a:xfrm>
            <a:custGeom>
              <a:avLst/>
              <a:gdLst/>
              <a:ahLst/>
              <a:cxnLst/>
              <a:rect l="l" t="t" r="r" b="b"/>
              <a:pathLst>
                <a:path w="4754608" h="69850">
                  <a:moveTo>
                    <a:pt x="4463778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4754608" y="69850"/>
                  </a:lnTo>
                  <a:lnTo>
                    <a:pt x="4754608" y="0"/>
                  </a:lnTo>
                  <a:close/>
                </a:path>
              </a:pathLst>
            </a:custGeom>
            <a:solidFill>
              <a:srgbClr val="E09900"/>
            </a:solidFill>
          </p:spPr>
        </p:sp>
      </p:grpSp>
      <p:grpSp>
        <p:nvGrpSpPr>
          <p:cNvPr id="15" name="Group 15"/>
          <p:cNvGrpSpPr/>
          <p:nvPr/>
        </p:nvGrpSpPr>
        <p:grpSpPr>
          <a:xfrm rot="5400000">
            <a:off x="8527304" y="10429330"/>
            <a:ext cx="1233392" cy="148253"/>
            <a:chOff x="0" y="0"/>
            <a:chExt cx="4754608" cy="571500"/>
          </a:xfrm>
        </p:grpSpPr>
        <p:sp>
          <p:nvSpPr>
            <p:cNvPr id="16" name="Freeform 16"/>
            <p:cNvSpPr/>
            <p:nvPr/>
          </p:nvSpPr>
          <p:spPr>
            <a:xfrm>
              <a:off x="0" y="255270"/>
              <a:ext cx="4754608" cy="69850"/>
            </a:xfrm>
            <a:custGeom>
              <a:avLst/>
              <a:gdLst/>
              <a:ahLst/>
              <a:cxnLst/>
              <a:rect l="l" t="t" r="r" b="b"/>
              <a:pathLst>
                <a:path w="4754608" h="69850">
                  <a:moveTo>
                    <a:pt x="4463778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4754608" y="69850"/>
                  </a:lnTo>
                  <a:lnTo>
                    <a:pt x="4754608" y="0"/>
                  </a:lnTo>
                  <a:close/>
                </a:path>
              </a:pathLst>
            </a:custGeom>
            <a:solidFill>
              <a:srgbClr val="E09900"/>
            </a:solidFill>
          </p:spPr>
        </p:sp>
      </p:grpSp>
      <p:grpSp>
        <p:nvGrpSpPr>
          <p:cNvPr id="17" name="Group 17"/>
          <p:cNvGrpSpPr/>
          <p:nvPr/>
        </p:nvGrpSpPr>
        <p:grpSpPr>
          <a:xfrm rot="-10800000">
            <a:off x="14488783" y="1233315"/>
            <a:ext cx="1192291" cy="148253"/>
            <a:chOff x="0" y="0"/>
            <a:chExt cx="4596169" cy="571500"/>
          </a:xfrm>
        </p:grpSpPr>
        <p:sp>
          <p:nvSpPr>
            <p:cNvPr id="18" name="Freeform 18"/>
            <p:cNvSpPr/>
            <p:nvPr/>
          </p:nvSpPr>
          <p:spPr>
            <a:xfrm>
              <a:off x="0" y="255270"/>
              <a:ext cx="4596169" cy="69850"/>
            </a:xfrm>
            <a:custGeom>
              <a:avLst/>
              <a:gdLst/>
              <a:ahLst/>
              <a:cxnLst/>
              <a:rect l="l" t="t" r="r" b="b"/>
              <a:pathLst>
                <a:path w="4596169" h="69850">
                  <a:moveTo>
                    <a:pt x="4305339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4596169" y="69850"/>
                  </a:lnTo>
                  <a:lnTo>
                    <a:pt x="4596169" y="0"/>
                  </a:lnTo>
                  <a:close/>
                </a:path>
              </a:pathLst>
            </a:custGeom>
            <a:solidFill>
              <a:srgbClr val="E09900"/>
            </a:solidFill>
          </p:spPr>
        </p:sp>
      </p:grpSp>
      <p:sp>
        <p:nvSpPr>
          <p:cNvPr id="19" name="TextBox 5">
            <a:extLst>
              <a:ext uri="{FF2B5EF4-FFF2-40B4-BE49-F238E27FC236}">
                <a16:creationId xmlns:a16="http://schemas.microsoft.com/office/drawing/2014/main" id="{09354755-E7AD-4C58-AFEC-9705A033306A}"/>
              </a:ext>
            </a:extLst>
          </p:cNvPr>
          <p:cNvSpPr txBox="1"/>
          <p:nvPr/>
        </p:nvSpPr>
        <p:spPr>
          <a:xfrm>
            <a:off x="1874200" y="2135636"/>
            <a:ext cx="7795329" cy="22514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479"/>
              </a:lnSpc>
            </a:pPr>
            <a:r>
              <a:rPr lang="en-US" sz="3199" dirty="0">
                <a:solidFill>
                  <a:srgbClr val="000000"/>
                </a:solidFill>
                <a:latin typeface="Lato"/>
              </a:rPr>
              <a:t>Notional Settlor problematic example:</a:t>
            </a:r>
          </a:p>
          <a:p>
            <a:pPr>
              <a:lnSpc>
                <a:spcPts val="4479"/>
              </a:lnSpc>
            </a:pPr>
            <a:endParaRPr lang="en-US" sz="3199" dirty="0">
              <a:solidFill>
                <a:srgbClr val="000000"/>
              </a:solidFill>
              <a:latin typeface="Lato"/>
            </a:endParaRPr>
          </a:p>
          <a:p>
            <a:pPr>
              <a:lnSpc>
                <a:spcPts val="4479"/>
              </a:lnSpc>
            </a:pPr>
            <a:endParaRPr lang="en-US" sz="3199" dirty="0">
              <a:solidFill>
                <a:srgbClr val="000000"/>
              </a:solidFill>
              <a:latin typeface="Lato"/>
            </a:endParaRPr>
          </a:p>
          <a:p>
            <a:pPr>
              <a:lnSpc>
                <a:spcPts val="4479"/>
              </a:lnSpc>
            </a:pPr>
            <a:endParaRPr lang="en-US" sz="3199" dirty="0">
              <a:solidFill>
                <a:srgbClr val="000000"/>
              </a:solidFill>
              <a:latin typeface="Lato"/>
            </a:endParaRPr>
          </a:p>
        </p:txBody>
      </p:sp>
      <p:pic>
        <p:nvPicPr>
          <p:cNvPr id="21" name="Picture 20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C9E407B9-C5BE-4C4C-8965-17CB21D14E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000">
            <a:off x="3133853" y="4600179"/>
            <a:ext cx="10641028" cy="2857143"/>
          </a:xfrm>
          <a:prstGeom prst="rect">
            <a:avLst/>
          </a:prstGeom>
        </p:spPr>
      </p:pic>
      <p:pic>
        <p:nvPicPr>
          <p:cNvPr id="23" name="Picture 22" descr="Text, letter&#10;&#10;Description automatically generated">
            <a:extLst>
              <a:ext uri="{FF2B5EF4-FFF2-40B4-BE49-F238E27FC236}">
                <a16:creationId xmlns:a16="http://schemas.microsoft.com/office/drawing/2014/main" id="{F946E136-4916-4597-96FE-7DCF91499DF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4" r="4077"/>
          <a:stretch/>
        </p:blipFill>
        <p:spPr>
          <a:xfrm>
            <a:off x="2468880" y="2741744"/>
            <a:ext cx="11667744" cy="1830074"/>
          </a:xfrm>
          <a:prstGeom prst="rect">
            <a:avLst/>
          </a:prstGeom>
          <a:scene3d>
            <a:camera prst="orthographicFront">
              <a:rot lat="0" lon="0" rev="3000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11964987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681075" y="-27133"/>
            <a:ext cx="2620907" cy="10341266"/>
            <a:chOff x="0" y="0"/>
            <a:chExt cx="527397" cy="208094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27397" cy="2080940"/>
            </a:xfrm>
            <a:custGeom>
              <a:avLst/>
              <a:gdLst/>
              <a:ahLst/>
              <a:cxnLst/>
              <a:rect l="l" t="t" r="r" b="b"/>
              <a:pathLst>
                <a:path w="527397" h="2080940">
                  <a:moveTo>
                    <a:pt x="0" y="0"/>
                  </a:moveTo>
                  <a:lnTo>
                    <a:pt x="527397" y="0"/>
                  </a:lnTo>
                  <a:lnTo>
                    <a:pt x="527397" y="2080940"/>
                  </a:lnTo>
                  <a:lnTo>
                    <a:pt x="0" y="2080940"/>
                  </a:lnTo>
                  <a:close/>
                </a:path>
              </a:pathLst>
            </a:custGeom>
            <a:solidFill>
              <a:schemeClr val="tx1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831785" y="2603391"/>
            <a:ext cx="5869020" cy="5202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79"/>
              </a:lnSpc>
            </a:pPr>
            <a:endParaRPr lang="en-US" sz="3199" dirty="0">
              <a:solidFill>
                <a:srgbClr val="000000"/>
              </a:solidFill>
              <a:latin typeface="Lato"/>
            </a:endParaRPr>
          </a:p>
        </p:txBody>
      </p:sp>
      <p:sp>
        <p:nvSpPr>
          <p:cNvPr id="7" name="TextBox 7"/>
          <p:cNvSpPr txBox="1"/>
          <p:nvPr/>
        </p:nvSpPr>
        <p:spPr>
          <a:xfrm rot="-5400000">
            <a:off x="16931793" y="9480049"/>
            <a:ext cx="1358639" cy="2552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</a:pPr>
            <a:r>
              <a:rPr lang="en-US" sz="1599" spc="127" dirty="0">
                <a:solidFill>
                  <a:srgbClr val="FFFFFF"/>
                </a:solidFill>
                <a:latin typeface="Lato"/>
              </a:rPr>
              <a:t>15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31785" y="1066075"/>
            <a:ext cx="12589516" cy="9310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767"/>
              </a:lnSpc>
            </a:pPr>
            <a:r>
              <a:rPr lang="en-US" sz="7200" spc="64" dirty="0">
                <a:solidFill>
                  <a:srgbClr val="000342"/>
                </a:solidFill>
                <a:latin typeface="Prata"/>
              </a:rPr>
              <a:t>5. I hate your Settlor</a:t>
            </a:r>
          </a:p>
        </p:txBody>
      </p:sp>
      <p:grpSp>
        <p:nvGrpSpPr>
          <p:cNvPr id="9" name="Group 9"/>
          <p:cNvGrpSpPr/>
          <p:nvPr/>
        </p:nvGrpSpPr>
        <p:grpSpPr>
          <a:xfrm rot="5400000">
            <a:off x="651183" y="8243855"/>
            <a:ext cx="1268746" cy="148253"/>
            <a:chOff x="0" y="0"/>
            <a:chExt cx="4890895" cy="571500"/>
          </a:xfrm>
        </p:grpSpPr>
        <p:sp>
          <p:nvSpPr>
            <p:cNvPr id="10" name="Freeform 10"/>
            <p:cNvSpPr/>
            <p:nvPr/>
          </p:nvSpPr>
          <p:spPr>
            <a:xfrm>
              <a:off x="0" y="255270"/>
              <a:ext cx="4890895" cy="69850"/>
            </a:xfrm>
            <a:custGeom>
              <a:avLst/>
              <a:gdLst/>
              <a:ahLst/>
              <a:cxnLst/>
              <a:rect l="l" t="t" r="r" b="b"/>
              <a:pathLst>
                <a:path w="4890895" h="69850">
                  <a:moveTo>
                    <a:pt x="4600065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4890895" y="69850"/>
                  </a:lnTo>
                  <a:lnTo>
                    <a:pt x="4890895" y="0"/>
                  </a:lnTo>
                  <a:close/>
                </a:path>
              </a:pathLst>
            </a:custGeom>
            <a:solidFill>
              <a:srgbClr val="E09900"/>
            </a:solidFill>
          </p:spPr>
        </p:sp>
      </p:grpSp>
      <p:grpSp>
        <p:nvGrpSpPr>
          <p:cNvPr id="13" name="Group 13"/>
          <p:cNvGrpSpPr/>
          <p:nvPr/>
        </p:nvGrpSpPr>
        <p:grpSpPr>
          <a:xfrm rot="5400000">
            <a:off x="8527304" y="-275581"/>
            <a:ext cx="1233392" cy="148253"/>
            <a:chOff x="0" y="0"/>
            <a:chExt cx="4754608" cy="571500"/>
          </a:xfrm>
        </p:grpSpPr>
        <p:sp>
          <p:nvSpPr>
            <p:cNvPr id="14" name="Freeform 14"/>
            <p:cNvSpPr/>
            <p:nvPr/>
          </p:nvSpPr>
          <p:spPr>
            <a:xfrm>
              <a:off x="0" y="255270"/>
              <a:ext cx="4754608" cy="69850"/>
            </a:xfrm>
            <a:custGeom>
              <a:avLst/>
              <a:gdLst/>
              <a:ahLst/>
              <a:cxnLst/>
              <a:rect l="l" t="t" r="r" b="b"/>
              <a:pathLst>
                <a:path w="4754608" h="69850">
                  <a:moveTo>
                    <a:pt x="4463778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4754608" y="69850"/>
                  </a:lnTo>
                  <a:lnTo>
                    <a:pt x="4754608" y="0"/>
                  </a:lnTo>
                  <a:close/>
                </a:path>
              </a:pathLst>
            </a:custGeom>
            <a:solidFill>
              <a:srgbClr val="E09900"/>
            </a:solidFill>
          </p:spPr>
        </p:sp>
      </p:grpSp>
      <p:grpSp>
        <p:nvGrpSpPr>
          <p:cNvPr id="15" name="Group 15"/>
          <p:cNvGrpSpPr/>
          <p:nvPr/>
        </p:nvGrpSpPr>
        <p:grpSpPr>
          <a:xfrm rot="5400000">
            <a:off x="8527304" y="10429330"/>
            <a:ext cx="1233392" cy="148253"/>
            <a:chOff x="0" y="0"/>
            <a:chExt cx="4754608" cy="571500"/>
          </a:xfrm>
        </p:grpSpPr>
        <p:sp>
          <p:nvSpPr>
            <p:cNvPr id="16" name="Freeform 16"/>
            <p:cNvSpPr/>
            <p:nvPr/>
          </p:nvSpPr>
          <p:spPr>
            <a:xfrm>
              <a:off x="0" y="255270"/>
              <a:ext cx="4754608" cy="69850"/>
            </a:xfrm>
            <a:custGeom>
              <a:avLst/>
              <a:gdLst/>
              <a:ahLst/>
              <a:cxnLst/>
              <a:rect l="l" t="t" r="r" b="b"/>
              <a:pathLst>
                <a:path w="4754608" h="69850">
                  <a:moveTo>
                    <a:pt x="4463778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4754608" y="69850"/>
                  </a:lnTo>
                  <a:lnTo>
                    <a:pt x="4754608" y="0"/>
                  </a:lnTo>
                  <a:close/>
                </a:path>
              </a:pathLst>
            </a:custGeom>
            <a:solidFill>
              <a:srgbClr val="E09900"/>
            </a:solidFill>
          </p:spPr>
        </p:sp>
      </p:grpSp>
      <p:grpSp>
        <p:nvGrpSpPr>
          <p:cNvPr id="17" name="Group 17"/>
          <p:cNvGrpSpPr/>
          <p:nvPr/>
        </p:nvGrpSpPr>
        <p:grpSpPr>
          <a:xfrm rot="-10800000">
            <a:off x="14488783" y="1233315"/>
            <a:ext cx="1192291" cy="148253"/>
            <a:chOff x="0" y="0"/>
            <a:chExt cx="4596169" cy="571500"/>
          </a:xfrm>
        </p:grpSpPr>
        <p:sp>
          <p:nvSpPr>
            <p:cNvPr id="18" name="Freeform 18"/>
            <p:cNvSpPr/>
            <p:nvPr/>
          </p:nvSpPr>
          <p:spPr>
            <a:xfrm>
              <a:off x="0" y="255270"/>
              <a:ext cx="4596169" cy="69850"/>
            </a:xfrm>
            <a:custGeom>
              <a:avLst/>
              <a:gdLst/>
              <a:ahLst/>
              <a:cxnLst/>
              <a:rect l="l" t="t" r="r" b="b"/>
              <a:pathLst>
                <a:path w="4596169" h="69850">
                  <a:moveTo>
                    <a:pt x="4305339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4596169" y="69850"/>
                  </a:lnTo>
                  <a:lnTo>
                    <a:pt x="4596169" y="0"/>
                  </a:lnTo>
                  <a:close/>
                </a:path>
              </a:pathLst>
            </a:custGeom>
            <a:solidFill>
              <a:srgbClr val="E09900"/>
            </a:solidFill>
          </p:spPr>
        </p:sp>
      </p:grpSp>
      <p:sp>
        <p:nvSpPr>
          <p:cNvPr id="19" name="TextBox 5">
            <a:extLst>
              <a:ext uri="{FF2B5EF4-FFF2-40B4-BE49-F238E27FC236}">
                <a16:creationId xmlns:a16="http://schemas.microsoft.com/office/drawing/2014/main" id="{09354755-E7AD-4C58-AFEC-9705A033306A}"/>
              </a:ext>
            </a:extLst>
          </p:cNvPr>
          <p:cNvSpPr txBox="1"/>
          <p:nvPr/>
        </p:nvSpPr>
        <p:spPr>
          <a:xfrm>
            <a:off x="1821107" y="2142771"/>
            <a:ext cx="9018797" cy="48059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479"/>
              </a:lnSpc>
            </a:pPr>
            <a:r>
              <a:rPr lang="en-US" sz="3199" dirty="0">
                <a:solidFill>
                  <a:srgbClr val="000000"/>
                </a:solidFill>
                <a:latin typeface="Lato"/>
              </a:rPr>
              <a:t>Unit Trust subscription problematic example:</a:t>
            </a:r>
          </a:p>
          <a:p>
            <a:pPr>
              <a:lnSpc>
                <a:spcPts val="4479"/>
              </a:lnSpc>
            </a:pPr>
            <a:endParaRPr lang="en-US" sz="3199" dirty="0">
              <a:solidFill>
                <a:srgbClr val="000000"/>
              </a:solidFill>
              <a:latin typeface="Lato"/>
            </a:endParaRPr>
          </a:p>
          <a:p>
            <a:pPr>
              <a:lnSpc>
                <a:spcPts val="4479"/>
              </a:lnSpc>
            </a:pPr>
            <a:endParaRPr lang="en-US" sz="3199" dirty="0">
              <a:solidFill>
                <a:srgbClr val="000000"/>
              </a:solidFill>
              <a:latin typeface="Lato"/>
            </a:endParaRPr>
          </a:p>
          <a:p>
            <a:pPr>
              <a:lnSpc>
                <a:spcPts val="4479"/>
              </a:lnSpc>
            </a:pPr>
            <a:endParaRPr lang="en-US" sz="3199" dirty="0">
              <a:solidFill>
                <a:srgbClr val="000000"/>
              </a:solidFill>
              <a:latin typeface="Lato"/>
            </a:endParaRPr>
          </a:p>
          <a:p>
            <a:pPr>
              <a:lnSpc>
                <a:spcPts val="4479"/>
              </a:lnSpc>
            </a:pPr>
            <a:endParaRPr lang="en-US" sz="3199" dirty="0">
              <a:solidFill>
                <a:srgbClr val="000000"/>
              </a:solidFill>
              <a:latin typeface="Lato"/>
            </a:endParaRPr>
          </a:p>
          <a:p>
            <a:endParaRPr lang="en-US" sz="1600" dirty="0">
              <a:solidFill>
                <a:srgbClr val="000000"/>
              </a:solidFill>
              <a:latin typeface="Lato"/>
            </a:endParaRPr>
          </a:p>
          <a:p>
            <a:pPr>
              <a:lnSpc>
                <a:spcPts val="4479"/>
              </a:lnSpc>
            </a:pPr>
            <a:r>
              <a:rPr lang="en-US" sz="3199" dirty="0">
                <a:solidFill>
                  <a:srgbClr val="000000"/>
                </a:solidFill>
                <a:latin typeface="Lato"/>
              </a:rPr>
              <a:t>Payment of cash problematic example:</a:t>
            </a:r>
          </a:p>
          <a:p>
            <a:pPr>
              <a:lnSpc>
                <a:spcPts val="4479"/>
              </a:lnSpc>
            </a:pPr>
            <a:endParaRPr lang="en-US" sz="3199" dirty="0">
              <a:solidFill>
                <a:srgbClr val="000000"/>
              </a:solidFill>
              <a:latin typeface="Lato"/>
            </a:endParaRPr>
          </a:p>
          <a:p>
            <a:pPr>
              <a:lnSpc>
                <a:spcPts val="4479"/>
              </a:lnSpc>
            </a:pPr>
            <a:endParaRPr lang="en-US" sz="3199" dirty="0">
              <a:solidFill>
                <a:srgbClr val="000000"/>
              </a:solidFill>
              <a:latin typeface="Lato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C9814D2F-11F6-4CE5-BF8A-A2AD495126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5" t="2589"/>
          <a:stretch/>
        </p:blipFill>
        <p:spPr>
          <a:xfrm>
            <a:off x="2273505" y="2758774"/>
            <a:ext cx="11502645" cy="74333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C9B5091-0084-4DB2-80A8-80E87B08E8A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88"/>
          <a:stretch/>
        </p:blipFill>
        <p:spPr>
          <a:xfrm>
            <a:off x="2273505" y="3682512"/>
            <a:ext cx="11502645" cy="1368507"/>
          </a:xfrm>
          <a:prstGeom prst="rect">
            <a:avLst/>
          </a:prstGeom>
        </p:spPr>
      </p:pic>
      <p:pic>
        <p:nvPicPr>
          <p:cNvPr id="26" name="Picture 25" descr="Text&#10;&#10;Description automatically generated">
            <a:extLst>
              <a:ext uri="{FF2B5EF4-FFF2-40B4-BE49-F238E27FC236}">
                <a16:creationId xmlns:a16="http://schemas.microsoft.com/office/drawing/2014/main" id="{5F018445-34F8-40BC-9393-136A275C26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3506" y="5912405"/>
            <a:ext cx="10326364" cy="2968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9193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681075" y="-27133"/>
            <a:ext cx="2620907" cy="10341266"/>
            <a:chOff x="0" y="0"/>
            <a:chExt cx="527397" cy="208094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27397" cy="2080940"/>
            </a:xfrm>
            <a:custGeom>
              <a:avLst/>
              <a:gdLst/>
              <a:ahLst/>
              <a:cxnLst/>
              <a:rect l="l" t="t" r="r" b="b"/>
              <a:pathLst>
                <a:path w="527397" h="2080940">
                  <a:moveTo>
                    <a:pt x="0" y="0"/>
                  </a:moveTo>
                  <a:lnTo>
                    <a:pt x="527397" y="0"/>
                  </a:lnTo>
                  <a:lnTo>
                    <a:pt x="527397" y="2080940"/>
                  </a:lnTo>
                  <a:lnTo>
                    <a:pt x="0" y="2080940"/>
                  </a:lnTo>
                  <a:close/>
                </a:path>
              </a:pathLst>
            </a:custGeom>
            <a:solidFill>
              <a:schemeClr val="tx1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831785" y="2603391"/>
            <a:ext cx="5869020" cy="5202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79"/>
              </a:lnSpc>
            </a:pPr>
            <a:endParaRPr lang="en-US" sz="3199" dirty="0">
              <a:solidFill>
                <a:srgbClr val="000000"/>
              </a:solidFill>
              <a:latin typeface="Lato"/>
            </a:endParaRPr>
          </a:p>
        </p:txBody>
      </p:sp>
      <p:sp>
        <p:nvSpPr>
          <p:cNvPr id="7" name="TextBox 7"/>
          <p:cNvSpPr txBox="1"/>
          <p:nvPr/>
        </p:nvSpPr>
        <p:spPr>
          <a:xfrm rot="-5400000">
            <a:off x="16931793" y="9480049"/>
            <a:ext cx="1358639" cy="2552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</a:pPr>
            <a:r>
              <a:rPr lang="en-US" sz="1599" spc="127" dirty="0">
                <a:solidFill>
                  <a:srgbClr val="FFFFFF"/>
                </a:solidFill>
                <a:latin typeface="Lato"/>
              </a:rPr>
              <a:t>16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31785" y="1066075"/>
            <a:ext cx="12589516" cy="9310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767"/>
              </a:lnSpc>
            </a:pPr>
            <a:r>
              <a:rPr lang="en-US" sz="7200" spc="64" dirty="0">
                <a:solidFill>
                  <a:srgbClr val="000342"/>
                </a:solidFill>
                <a:latin typeface="Prata"/>
              </a:rPr>
              <a:t>5. I hate your Settlor</a:t>
            </a:r>
          </a:p>
        </p:txBody>
      </p:sp>
      <p:grpSp>
        <p:nvGrpSpPr>
          <p:cNvPr id="9" name="Group 9"/>
          <p:cNvGrpSpPr/>
          <p:nvPr/>
        </p:nvGrpSpPr>
        <p:grpSpPr>
          <a:xfrm rot="5400000">
            <a:off x="651183" y="8243855"/>
            <a:ext cx="1268746" cy="148253"/>
            <a:chOff x="0" y="0"/>
            <a:chExt cx="4890895" cy="571500"/>
          </a:xfrm>
        </p:grpSpPr>
        <p:sp>
          <p:nvSpPr>
            <p:cNvPr id="10" name="Freeform 10"/>
            <p:cNvSpPr/>
            <p:nvPr/>
          </p:nvSpPr>
          <p:spPr>
            <a:xfrm>
              <a:off x="0" y="255270"/>
              <a:ext cx="4890895" cy="69850"/>
            </a:xfrm>
            <a:custGeom>
              <a:avLst/>
              <a:gdLst/>
              <a:ahLst/>
              <a:cxnLst/>
              <a:rect l="l" t="t" r="r" b="b"/>
              <a:pathLst>
                <a:path w="4890895" h="69850">
                  <a:moveTo>
                    <a:pt x="4600065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4890895" y="69850"/>
                  </a:lnTo>
                  <a:lnTo>
                    <a:pt x="4890895" y="0"/>
                  </a:lnTo>
                  <a:close/>
                </a:path>
              </a:pathLst>
            </a:custGeom>
            <a:solidFill>
              <a:srgbClr val="E09900"/>
            </a:solidFill>
          </p:spPr>
        </p:sp>
      </p:grpSp>
      <p:grpSp>
        <p:nvGrpSpPr>
          <p:cNvPr id="13" name="Group 13"/>
          <p:cNvGrpSpPr/>
          <p:nvPr/>
        </p:nvGrpSpPr>
        <p:grpSpPr>
          <a:xfrm rot="5400000">
            <a:off x="8527304" y="-275581"/>
            <a:ext cx="1233392" cy="148253"/>
            <a:chOff x="0" y="0"/>
            <a:chExt cx="4754608" cy="571500"/>
          </a:xfrm>
        </p:grpSpPr>
        <p:sp>
          <p:nvSpPr>
            <p:cNvPr id="14" name="Freeform 14"/>
            <p:cNvSpPr/>
            <p:nvPr/>
          </p:nvSpPr>
          <p:spPr>
            <a:xfrm>
              <a:off x="0" y="255270"/>
              <a:ext cx="4754608" cy="69850"/>
            </a:xfrm>
            <a:custGeom>
              <a:avLst/>
              <a:gdLst/>
              <a:ahLst/>
              <a:cxnLst/>
              <a:rect l="l" t="t" r="r" b="b"/>
              <a:pathLst>
                <a:path w="4754608" h="69850">
                  <a:moveTo>
                    <a:pt x="4463778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4754608" y="69850"/>
                  </a:lnTo>
                  <a:lnTo>
                    <a:pt x="4754608" y="0"/>
                  </a:lnTo>
                  <a:close/>
                </a:path>
              </a:pathLst>
            </a:custGeom>
            <a:solidFill>
              <a:srgbClr val="E09900"/>
            </a:solidFill>
          </p:spPr>
        </p:sp>
      </p:grpSp>
      <p:grpSp>
        <p:nvGrpSpPr>
          <p:cNvPr id="15" name="Group 15"/>
          <p:cNvGrpSpPr/>
          <p:nvPr/>
        </p:nvGrpSpPr>
        <p:grpSpPr>
          <a:xfrm rot="5400000">
            <a:off x="8527304" y="10429330"/>
            <a:ext cx="1233392" cy="148253"/>
            <a:chOff x="0" y="0"/>
            <a:chExt cx="4754608" cy="571500"/>
          </a:xfrm>
        </p:grpSpPr>
        <p:sp>
          <p:nvSpPr>
            <p:cNvPr id="16" name="Freeform 16"/>
            <p:cNvSpPr/>
            <p:nvPr/>
          </p:nvSpPr>
          <p:spPr>
            <a:xfrm>
              <a:off x="0" y="255270"/>
              <a:ext cx="4754608" cy="69850"/>
            </a:xfrm>
            <a:custGeom>
              <a:avLst/>
              <a:gdLst/>
              <a:ahLst/>
              <a:cxnLst/>
              <a:rect l="l" t="t" r="r" b="b"/>
              <a:pathLst>
                <a:path w="4754608" h="69850">
                  <a:moveTo>
                    <a:pt x="4463778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4754608" y="69850"/>
                  </a:lnTo>
                  <a:lnTo>
                    <a:pt x="4754608" y="0"/>
                  </a:lnTo>
                  <a:close/>
                </a:path>
              </a:pathLst>
            </a:custGeom>
            <a:solidFill>
              <a:srgbClr val="E09900"/>
            </a:solidFill>
          </p:spPr>
        </p:sp>
      </p:grpSp>
      <p:grpSp>
        <p:nvGrpSpPr>
          <p:cNvPr id="17" name="Group 17"/>
          <p:cNvGrpSpPr/>
          <p:nvPr/>
        </p:nvGrpSpPr>
        <p:grpSpPr>
          <a:xfrm rot="-10800000">
            <a:off x="14488783" y="1233315"/>
            <a:ext cx="1192291" cy="148253"/>
            <a:chOff x="0" y="0"/>
            <a:chExt cx="4596169" cy="571500"/>
          </a:xfrm>
        </p:grpSpPr>
        <p:sp>
          <p:nvSpPr>
            <p:cNvPr id="18" name="Freeform 18"/>
            <p:cNvSpPr/>
            <p:nvPr/>
          </p:nvSpPr>
          <p:spPr>
            <a:xfrm>
              <a:off x="0" y="255270"/>
              <a:ext cx="4596169" cy="69850"/>
            </a:xfrm>
            <a:custGeom>
              <a:avLst/>
              <a:gdLst/>
              <a:ahLst/>
              <a:cxnLst/>
              <a:rect l="l" t="t" r="r" b="b"/>
              <a:pathLst>
                <a:path w="4596169" h="69850">
                  <a:moveTo>
                    <a:pt x="4305339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4596169" y="69850"/>
                  </a:lnTo>
                  <a:lnTo>
                    <a:pt x="4596169" y="0"/>
                  </a:lnTo>
                  <a:close/>
                </a:path>
              </a:pathLst>
            </a:custGeom>
            <a:solidFill>
              <a:srgbClr val="E09900"/>
            </a:solidFill>
          </p:spPr>
        </p:sp>
      </p:grpSp>
      <p:sp>
        <p:nvSpPr>
          <p:cNvPr id="19" name="TextBox 5">
            <a:extLst>
              <a:ext uri="{FF2B5EF4-FFF2-40B4-BE49-F238E27FC236}">
                <a16:creationId xmlns:a16="http://schemas.microsoft.com/office/drawing/2014/main" id="{09354755-E7AD-4C58-AFEC-9705A033306A}"/>
              </a:ext>
            </a:extLst>
          </p:cNvPr>
          <p:cNvSpPr txBox="1"/>
          <p:nvPr/>
        </p:nvSpPr>
        <p:spPr>
          <a:xfrm>
            <a:off x="1903638" y="2022399"/>
            <a:ext cx="5869020" cy="2251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79"/>
              </a:lnSpc>
            </a:pPr>
            <a:r>
              <a:rPr lang="en-US" sz="3199" dirty="0">
                <a:solidFill>
                  <a:srgbClr val="000000"/>
                </a:solidFill>
                <a:latin typeface="Lato"/>
              </a:rPr>
              <a:t>Improved example:</a:t>
            </a:r>
          </a:p>
          <a:p>
            <a:pPr>
              <a:lnSpc>
                <a:spcPts val="4479"/>
              </a:lnSpc>
            </a:pPr>
            <a:endParaRPr lang="en-US" sz="3199" dirty="0">
              <a:solidFill>
                <a:srgbClr val="000000"/>
              </a:solidFill>
              <a:latin typeface="Lato"/>
            </a:endParaRPr>
          </a:p>
          <a:p>
            <a:pPr>
              <a:lnSpc>
                <a:spcPts val="4479"/>
              </a:lnSpc>
            </a:pPr>
            <a:endParaRPr lang="en-US" sz="3199" dirty="0">
              <a:solidFill>
                <a:srgbClr val="000000"/>
              </a:solidFill>
              <a:latin typeface="Lato"/>
            </a:endParaRPr>
          </a:p>
          <a:p>
            <a:pPr>
              <a:lnSpc>
                <a:spcPts val="4479"/>
              </a:lnSpc>
            </a:pPr>
            <a:endParaRPr lang="en-US" sz="3199" dirty="0">
              <a:solidFill>
                <a:srgbClr val="000000"/>
              </a:solidFill>
              <a:latin typeface="Lato"/>
            </a:endParaRPr>
          </a:p>
        </p:txBody>
      </p:sp>
      <p:pic>
        <p:nvPicPr>
          <p:cNvPr id="23" name="Picture 22" descr="Text&#10;&#10;Description automatically generated">
            <a:extLst>
              <a:ext uri="{FF2B5EF4-FFF2-40B4-BE49-F238E27FC236}">
                <a16:creationId xmlns:a16="http://schemas.microsoft.com/office/drawing/2014/main" id="{A885AA89-F347-4F08-9400-FA41E55069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515" y="5638423"/>
            <a:ext cx="9219162" cy="1817599"/>
          </a:xfrm>
          <a:prstGeom prst="rect">
            <a:avLst/>
          </a:prstGeom>
        </p:spPr>
      </p:pic>
      <p:pic>
        <p:nvPicPr>
          <p:cNvPr id="6" name="Picture 5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5B935C12-2F5E-49A3-8D98-95BF9AAE0E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7354" y="2694831"/>
            <a:ext cx="10469835" cy="3054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4867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681075" y="-27133"/>
            <a:ext cx="2620907" cy="10341266"/>
            <a:chOff x="0" y="0"/>
            <a:chExt cx="527397" cy="208094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27397" cy="2080940"/>
            </a:xfrm>
            <a:custGeom>
              <a:avLst/>
              <a:gdLst/>
              <a:ahLst/>
              <a:cxnLst/>
              <a:rect l="l" t="t" r="r" b="b"/>
              <a:pathLst>
                <a:path w="527397" h="2080940">
                  <a:moveTo>
                    <a:pt x="0" y="0"/>
                  </a:moveTo>
                  <a:lnTo>
                    <a:pt x="527397" y="0"/>
                  </a:lnTo>
                  <a:lnTo>
                    <a:pt x="527397" y="2080940"/>
                  </a:lnTo>
                  <a:lnTo>
                    <a:pt x="0" y="2080940"/>
                  </a:lnTo>
                  <a:close/>
                </a:path>
              </a:pathLst>
            </a:custGeom>
            <a:solidFill>
              <a:schemeClr val="tx1"/>
            </a:solidFill>
          </p:spPr>
        </p:sp>
      </p:grpSp>
      <p:sp>
        <p:nvSpPr>
          <p:cNvPr id="7" name="TextBox 7"/>
          <p:cNvSpPr txBox="1"/>
          <p:nvPr/>
        </p:nvSpPr>
        <p:spPr>
          <a:xfrm rot="-5400000">
            <a:off x="16931793" y="9480049"/>
            <a:ext cx="1358639" cy="2552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</a:pPr>
            <a:r>
              <a:rPr lang="en-US" sz="1599" spc="127" dirty="0">
                <a:solidFill>
                  <a:srgbClr val="FFFFFF"/>
                </a:solidFill>
                <a:latin typeface="Lato"/>
              </a:rPr>
              <a:t>17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73347" y="1066075"/>
            <a:ext cx="13898263" cy="9079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767"/>
              </a:lnSpc>
            </a:pPr>
            <a:r>
              <a:rPr lang="en-US" sz="6600" spc="64" dirty="0">
                <a:solidFill>
                  <a:srgbClr val="000342"/>
                </a:solidFill>
                <a:latin typeface="Prata"/>
              </a:rPr>
              <a:t>6. I hate your definition of Income</a:t>
            </a:r>
          </a:p>
        </p:txBody>
      </p:sp>
      <p:grpSp>
        <p:nvGrpSpPr>
          <p:cNvPr id="9" name="Group 9"/>
          <p:cNvGrpSpPr/>
          <p:nvPr/>
        </p:nvGrpSpPr>
        <p:grpSpPr>
          <a:xfrm rot="5400000">
            <a:off x="651183" y="8243855"/>
            <a:ext cx="1268746" cy="148253"/>
            <a:chOff x="0" y="0"/>
            <a:chExt cx="4890895" cy="571500"/>
          </a:xfrm>
        </p:grpSpPr>
        <p:sp>
          <p:nvSpPr>
            <p:cNvPr id="10" name="Freeform 10"/>
            <p:cNvSpPr/>
            <p:nvPr/>
          </p:nvSpPr>
          <p:spPr>
            <a:xfrm>
              <a:off x="0" y="255270"/>
              <a:ext cx="4890895" cy="69850"/>
            </a:xfrm>
            <a:custGeom>
              <a:avLst/>
              <a:gdLst/>
              <a:ahLst/>
              <a:cxnLst/>
              <a:rect l="l" t="t" r="r" b="b"/>
              <a:pathLst>
                <a:path w="4890895" h="69850">
                  <a:moveTo>
                    <a:pt x="4600065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4890895" y="69850"/>
                  </a:lnTo>
                  <a:lnTo>
                    <a:pt x="4890895" y="0"/>
                  </a:lnTo>
                  <a:close/>
                </a:path>
              </a:pathLst>
            </a:custGeom>
            <a:solidFill>
              <a:srgbClr val="E09900"/>
            </a:solidFill>
          </p:spPr>
        </p:sp>
      </p:grpSp>
      <p:grpSp>
        <p:nvGrpSpPr>
          <p:cNvPr id="13" name="Group 13"/>
          <p:cNvGrpSpPr/>
          <p:nvPr/>
        </p:nvGrpSpPr>
        <p:grpSpPr>
          <a:xfrm rot="5400000">
            <a:off x="8527304" y="-275581"/>
            <a:ext cx="1233392" cy="148253"/>
            <a:chOff x="0" y="0"/>
            <a:chExt cx="4754608" cy="571500"/>
          </a:xfrm>
        </p:grpSpPr>
        <p:sp>
          <p:nvSpPr>
            <p:cNvPr id="14" name="Freeform 14"/>
            <p:cNvSpPr/>
            <p:nvPr/>
          </p:nvSpPr>
          <p:spPr>
            <a:xfrm>
              <a:off x="0" y="255270"/>
              <a:ext cx="4754608" cy="69850"/>
            </a:xfrm>
            <a:custGeom>
              <a:avLst/>
              <a:gdLst/>
              <a:ahLst/>
              <a:cxnLst/>
              <a:rect l="l" t="t" r="r" b="b"/>
              <a:pathLst>
                <a:path w="4754608" h="69850">
                  <a:moveTo>
                    <a:pt x="4463778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4754608" y="69850"/>
                  </a:lnTo>
                  <a:lnTo>
                    <a:pt x="4754608" y="0"/>
                  </a:lnTo>
                  <a:close/>
                </a:path>
              </a:pathLst>
            </a:custGeom>
            <a:solidFill>
              <a:srgbClr val="E09900"/>
            </a:solidFill>
          </p:spPr>
        </p:sp>
      </p:grpSp>
      <p:grpSp>
        <p:nvGrpSpPr>
          <p:cNvPr id="15" name="Group 15"/>
          <p:cNvGrpSpPr/>
          <p:nvPr/>
        </p:nvGrpSpPr>
        <p:grpSpPr>
          <a:xfrm rot="5400000">
            <a:off x="8527304" y="10429330"/>
            <a:ext cx="1233392" cy="148253"/>
            <a:chOff x="0" y="0"/>
            <a:chExt cx="4754608" cy="571500"/>
          </a:xfrm>
        </p:grpSpPr>
        <p:sp>
          <p:nvSpPr>
            <p:cNvPr id="16" name="Freeform 16"/>
            <p:cNvSpPr/>
            <p:nvPr/>
          </p:nvSpPr>
          <p:spPr>
            <a:xfrm>
              <a:off x="0" y="255270"/>
              <a:ext cx="4754608" cy="69850"/>
            </a:xfrm>
            <a:custGeom>
              <a:avLst/>
              <a:gdLst/>
              <a:ahLst/>
              <a:cxnLst/>
              <a:rect l="l" t="t" r="r" b="b"/>
              <a:pathLst>
                <a:path w="4754608" h="69850">
                  <a:moveTo>
                    <a:pt x="4463778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4754608" y="69850"/>
                  </a:lnTo>
                  <a:lnTo>
                    <a:pt x="4754608" y="0"/>
                  </a:lnTo>
                  <a:close/>
                </a:path>
              </a:pathLst>
            </a:custGeom>
            <a:solidFill>
              <a:srgbClr val="E09900"/>
            </a:solidFill>
          </p:spPr>
        </p:sp>
      </p:grpSp>
      <p:grpSp>
        <p:nvGrpSpPr>
          <p:cNvPr id="17" name="Group 17"/>
          <p:cNvGrpSpPr/>
          <p:nvPr/>
        </p:nvGrpSpPr>
        <p:grpSpPr>
          <a:xfrm rot="-10800000">
            <a:off x="14488783" y="1233315"/>
            <a:ext cx="1192291" cy="148253"/>
            <a:chOff x="0" y="0"/>
            <a:chExt cx="4596169" cy="571500"/>
          </a:xfrm>
        </p:grpSpPr>
        <p:sp>
          <p:nvSpPr>
            <p:cNvPr id="18" name="Freeform 18"/>
            <p:cNvSpPr/>
            <p:nvPr/>
          </p:nvSpPr>
          <p:spPr>
            <a:xfrm>
              <a:off x="0" y="255270"/>
              <a:ext cx="4596169" cy="69850"/>
            </a:xfrm>
            <a:custGeom>
              <a:avLst/>
              <a:gdLst/>
              <a:ahLst/>
              <a:cxnLst/>
              <a:rect l="l" t="t" r="r" b="b"/>
              <a:pathLst>
                <a:path w="4596169" h="69850">
                  <a:moveTo>
                    <a:pt x="4305339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4596169" y="69850"/>
                  </a:lnTo>
                  <a:lnTo>
                    <a:pt x="4596169" y="0"/>
                  </a:lnTo>
                  <a:close/>
                </a:path>
              </a:pathLst>
            </a:custGeom>
            <a:solidFill>
              <a:srgbClr val="E09900"/>
            </a:solidFill>
          </p:spPr>
        </p:sp>
      </p:grpSp>
      <p:pic>
        <p:nvPicPr>
          <p:cNvPr id="20" name="Picture 19" descr="Text&#10;&#10;Description automatically generated">
            <a:extLst>
              <a:ext uri="{FF2B5EF4-FFF2-40B4-BE49-F238E27FC236}">
                <a16:creationId xmlns:a16="http://schemas.microsoft.com/office/drawing/2014/main" id="{1066E1BB-BCC4-4390-AC48-DA3F34C27D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5567" y="2778127"/>
            <a:ext cx="9899040" cy="2515209"/>
          </a:xfrm>
          <a:prstGeom prst="rect">
            <a:avLst/>
          </a:prstGeom>
        </p:spPr>
      </p:pic>
      <p:pic>
        <p:nvPicPr>
          <p:cNvPr id="22" name="Picture 21" descr="Text&#10;&#10;Description automatically generated">
            <a:extLst>
              <a:ext uri="{FF2B5EF4-FFF2-40B4-BE49-F238E27FC236}">
                <a16:creationId xmlns:a16="http://schemas.microsoft.com/office/drawing/2014/main" id="{C0B761B1-9788-4F9C-9375-E21A626466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2547" y="5008667"/>
            <a:ext cx="9080252" cy="3486697"/>
          </a:xfrm>
          <a:prstGeom prst="rect">
            <a:avLst/>
          </a:prstGeom>
        </p:spPr>
      </p:pic>
      <p:sp>
        <p:nvSpPr>
          <p:cNvPr id="23" name="TextBox 5">
            <a:extLst>
              <a:ext uri="{FF2B5EF4-FFF2-40B4-BE49-F238E27FC236}">
                <a16:creationId xmlns:a16="http://schemas.microsoft.com/office/drawing/2014/main" id="{BC121C35-3944-43FD-B681-2995F9D8EE47}"/>
              </a:ext>
            </a:extLst>
          </p:cNvPr>
          <p:cNvSpPr txBox="1"/>
          <p:nvPr/>
        </p:nvSpPr>
        <p:spPr>
          <a:xfrm>
            <a:off x="1862715" y="2141289"/>
            <a:ext cx="11131233" cy="9562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359"/>
              </a:lnSpc>
            </a:pPr>
            <a:r>
              <a:rPr lang="en-US" sz="3200" spc="60" dirty="0">
                <a:solidFill>
                  <a:srgbClr val="000000"/>
                </a:solidFill>
                <a:latin typeface="Lato"/>
              </a:rPr>
              <a:t>Problematic example:</a:t>
            </a:r>
            <a:endParaRPr lang="en-US" sz="3200" spc="60" dirty="0">
              <a:solidFill>
                <a:srgbClr val="000000"/>
              </a:solidFill>
              <a:latin typeface="Lato"/>
              <a:ea typeface="Lato"/>
              <a:cs typeface="Lato"/>
            </a:endParaRPr>
          </a:p>
          <a:p>
            <a:pPr>
              <a:lnSpc>
                <a:spcPts val="4479"/>
              </a:lnSpc>
            </a:pPr>
            <a:endParaRPr lang="en-US" sz="3199" dirty="0">
              <a:solidFill>
                <a:srgbClr val="000000"/>
              </a:solidFill>
              <a:latin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14253288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1855912" y="2367217"/>
            <a:ext cx="8283881" cy="53163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359"/>
              </a:lnSpc>
            </a:pPr>
            <a:r>
              <a:rPr lang="en-US" sz="3200" spc="60" dirty="0">
                <a:solidFill>
                  <a:srgbClr val="000000"/>
                </a:solidFill>
                <a:latin typeface="Lato"/>
              </a:rPr>
              <a:t>Issues:</a:t>
            </a:r>
          </a:p>
          <a:p>
            <a:pPr>
              <a:lnSpc>
                <a:spcPts val="3359"/>
              </a:lnSpc>
            </a:pPr>
            <a:endParaRPr lang="en-US" sz="3200" spc="60" dirty="0">
              <a:solidFill>
                <a:srgbClr val="000000"/>
              </a:solidFill>
              <a:latin typeface="Lato"/>
            </a:endParaRPr>
          </a:p>
          <a:p>
            <a:pPr marL="800100" lvl="1" indent="-342900">
              <a:lnSpc>
                <a:spcPts val="3359"/>
              </a:lnSpc>
              <a:buFont typeface="Arial" panose="020B0604020202020204" pitchFamily="34" charset="0"/>
              <a:buChar char="•"/>
            </a:pPr>
            <a:r>
              <a:rPr lang="en-US" sz="3200" spc="60" dirty="0">
                <a:solidFill>
                  <a:srgbClr val="000000"/>
                </a:solidFill>
                <a:latin typeface="Lato"/>
              </a:rPr>
              <a:t>Accounting income vs s95 income</a:t>
            </a:r>
          </a:p>
          <a:p>
            <a:pPr marL="800100" lvl="1" indent="-342900">
              <a:lnSpc>
                <a:spcPts val="3359"/>
              </a:lnSpc>
              <a:buFont typeface="Arial" panose="020B0604020202020204" pitchFamily="34" charset="0"/>
              <a:buChar char="•"/>
            </a:pPr>
            <a:endParaRPr lang="en-US" sz="3200" spc="60" dirty="0">
              <a:solidFill>
                <a:srgbClr val="000000"/>
              </a:solidFill>
              <a:latin typeface="Lato"/>
            </a:endParaRPr>
          </a:p>
          <a:p>
            <a:pPr marL="800100" lvl="1" indent="-342900">
              <a:lnSpc>
                <a:spcPts val="3359"/>
              </a:lnSpc>
              <a:buFont typeface="Arial" panose="020B0604020202020204" pitchFamily="34" charset="0"/>
              <a:buChar char="•"/>
            </a:pPr>
            <a:r>
              <a:rPr lang="en-US" sz="3200" spc="60" dirty="0">
                <a:solidFill>
                  <a:srgbClr val="000000"/>
                </a:solidFill>
                <a:latin typeface="Lato"/>
              </a:rPr>
              <a:t>Relevant when:</a:t>
            </a:r>
            <a:br>
              <a:rPr lang="en-US" sz="3200" spc="60" dirty="0">
                <a:solidFill>
                  <a:srgbClr val="000000"/>
                </a:solidFill>
                <a:latin typeface="Lato"/>
              </a:rPr>
            </a:br>
            <a:endParaRPr lang="en-US" sz="3200" spc="60" dirty="0">
              <a:solidFill>
                <a:srgbClr val="000000"/>
              </a:solidFill>
              <a:latin typeface="Lato"/>
            </a:endParaRPr>
          </a:p>
          <a:p>
            <a:pPr marL="1257300" lvl="2" indent="-342900">
              <a:lnSpc>
                <a:spcPts val="3359"/>
              </a:lnSpc>
              <a:buFont typeface="Arial" panose="020B0604020202020204" pitchFamily="34" charset="0"/>
              <a:buChar char="•"/>
            </a:pPr>
            <a:r>
              <a:rPr lang="en-US" sz="3200" spc="60" dirty="0">
                <a:solidFill>
                  <a:srgbClr val="000000"/>
                </a:solidFill>
                <a:latin typeface="Lato"/>
              </a:rPr>
              <a:t>Deductions greater than accounting income</a:t>
            </a:r>
          </a:p>
          <a:p>
            <a:pPr marL="1257300" lvl="2" indent="-342900">
              <a:lnSpc>
                <a:spcPts val="3359"/>
              </a:lnSpc>
              <a:buFont typeface="Arial" panose="020B0604020202020204" pitchFamily="34" charset="0"/>
              <a:buChar char="•"/>
            </a:pPr>
            <a:r>
              <a:rPr lang="en-US" sz="3200" spc="60" dirty="0">
                <a:solidFill>
                  <a:srgbClr val="000000"/>
                </a:solidFill>
                <a:latin typeface="Lato"/>
                <a:ea typeface="Lato"/>
                <a:cs typeface="Lato"/>
              </a:rPr>
              <a:t>Corpus distribution</a:t>
            </a:r>
          </a:p>
          <a:p>
            <a:pPr marL="800100" lvl="1" indent="-342900">
              <a:lnSpc>
                <a:spcPts val="3359"/>
              </a:lnSpc>
              <a:buFont typeface="Arial" panose="020B0604020202020204" pitchFamily="34" charset="0"/>
              <a:buChar char="•"/>
            </a:pPr>
            <a:endParaRPr lang="en-US" sz="3200" spc="60" dirty="0">
              <a:solidFill>
                <a:srgbClr val="000000"/>
              </a:solidFill>
              <a:latin typeface="Lato"/>
              <a:ea typeface="Lato"/>
              <a:cs typeface="Lato"/>
            </a:endParaRPr>
          </a:p>
          <a:p>
            <a:pPr marL="800100" lvl="1" indent="-342900">
              <a:lnSpc>
                <a:spcPts val="3359"/>
              </a:lnSpc>
              <a:buFont typeface="Arial" panose="020B0604020202020204" pitchFamily="34" charset="0"/>
              <a:buChar char="•"/>
            </a:pPr>
            <a:r>
              <a:rPr lang="en-US" sz="3200" spc="60" dirty="0">
                <a:solidFill>
                  <a:srgbClr val="000000"/>
                </a:solidFill>
                <a:latin typeface="Lato"/>
                <a:ea typeface="Lato"/>
                <a:cs typeface="Lato"/>
              </a:rPr>
              <a:t>Streaming of Franking Credits and CGT</a:t>
            </a:r>
          </a:p>
          <a:p>
            <a:pPr>
              <a:lnSpc>
                <a:spcPts val="4479"/>
              </a:lnSpc>
            </a:pPr>
            <a:endParaRPr lang="en-US" sz="3199" dirty="0">
              <a:solidFill>
                <a:srgbClr val="000000"/>
              </a:solidFill>
              <a:latin typeface="Lato"/>
            </a:endParaRPr>
          </a:p>
        </p:txBody>
      </p:sp>
      <p:grpSp>
        <p:nvGrpSpPr>
          <p:cNvPr id="2" name="Group 2"/>
          <p:cNvGrpSpPr/>
          <p:nvPr/>
        </p:nvGrpSpPr>
        <p:grpSpPr>
          <a:xfrm>
            <a:off x="15681075" y="-27133"/>
            <a:ext cx="2620907" cy="10341266"/>
            <a:chOff x="0" y="0"/>
            <a:chExt cx="527397" cy="208094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27397" cy="2080940"/>
            </a:xfrm>
            <a:custGeom>
              <a:avLst/>
              <a:gdLst/>
              <a:ahLst/>
              <a:cxnLst/>
              <a:rect l="l" t="t" r="r" b="b"/>
              <a:pathLst>
                <a:path w="527397" h="2080940">
                  <a:moveTo>
                    <a:pt x="0" y="0"/>
                  </a:moveTo>
                  <a:lnTo>
                    <a:pt x="527397" y="0"/>
                  </a:lnTo>
                  <a:lnTo>
                    <a:pt x="527397" y="2080940"/>
                  </a:lnTo>
                  <a:lnTo>
                    <a:pt x="0" y="2080940"/>
                  </a:lnTo>
                  <a:close/>
                </a:path>
              </a:pathLst>
            </a:custGeom>
            <a:solidFill>
              <a:schemeClr val="tx1"/>
            </a:solidFill>
          </p:spPr>
        </p:sp>
      </p:grpSp>
      <p:sp>
        <p:nvSpPr>
          <p:cNvPr id="7" name="TextBox 7"/>
          <p:cNvSpPr txBox="1"/>
          <p:nvPr/>
        </p:nvSpPr>
        <p:spPr>
          <a:xfrm rot="-5400000">
            <a:off x="16931793" y="9480049"/>
            <a:ext cx="1358639" cy="2552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</a:pPr>
            <a:r>
              <a:rPr lang="en-US" sz="1599" spc="127" dirty="0">
                <a:solidFill>
                  <a:srgbClr val="FFFFFF"/>
                </a:solidFill>
                <a:latin typeface="Lato"/>
              </a:rPr>
              <a:t>18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31784" y="1066075"/>
            <a:ext cx="13974459" cy="9079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767"/>
              </a:lnSpc>
            </a:pPr>
            <a:r>
              <a:rPr lang="en-US" sz="6600" spc="64" dirty="0">
                <a:solidFill>
                  <a:srgbClr val="000342"/>
                </a:solidFill>
                <a:latin typeface="Prata"/>
              </a:rPr>
              <a:t>6. I hate your definition of Income</a:t>
            </a:r>
          </a:p>
        </p:txBody>
      </p:sp>
      <p:grpSp>
        <p:nvGrpSpPr>
          <p:cNvPr id="9" name="Group 9"/>
          <p:cNvGrpSpPr/>
          <p:nvPr/>
        </p:nvGrpSpPr>
        <p:grpSpPr>
          <a:xfrm rot="5400000">
            <a:off x="651183" y="8243855"/>
            <a:ext cx="1268746" cy="148253"/>
            <a:chOff x="0" y="0"/>
            <a:chExt cx="4890895" cy="571500"/>
          </a:xfrm>
        </p:grpSpPr>
        <p:sp>
          <p:nvSpPr>
            <p:cNvPr id="10" name="Freeform 10"/>
            <p:cNvSpPr/>
            <p:nvPr/>
          </p:nvSpPr>
          <p:spPr>
            <a:xfrm>
              <a:off x="0" y="255270"/>
              <a:ext cx="4890895" cy="69850"/>
            </a:xfrm>
            <a:custGeom>
              <a:avLst/>
              <a:gdLst/>
              <a:ahLst/>
              <a:cxnLst/>
              <a:rect l="l" t="t" r="r" b="b"/>
              <a:pathLst>
                <a:path w="4890895" h="69850">
                  <a:moveTo>
                    <a:pt x="4600065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4890895" y="69850"/>
                  </a:lnTo>
                  <a:lnTo>
                    <a:pt x="4890895" y="0"/>
                  </a:lnTo>
                  <a:close/>
                </a:path>
              </a:pathLst>
            </a:custGeom>
            <a:solidFill>
              <a:srgbClr val="E09900"/>
            </a:solidFill>
          </p:spPr>
        </p:sp>
      </p:grpSp>
      <p:grpSp>
        <p:nvGrpSpPr>
          <p:cNvPr id="13" name="Group 13"/>
          <p:cNvGrpSpPr/>
          <p:nvPr/>
        </p:nvGrpSpPr>
        <p:grpSpPr>
          <a:xfrm rot="5400000">
            <a:off x="8527304" y="-275581"/>
            <a:ext cx="1233392" cy="148253"/>
            <a:chOff x="0" y="0"/>
            <a:chExt cx="4754608" cy="571500"/>
          </a:xfrm>
        </p:grpSpPr>
        <p:sp>
          <p:nvSpPr>
            <p:cNvPr id="14" name="Freeform 14"/>
            <p:cNvSpPr/>
            <p:nvPr/>
          </p:nvSpPr>
          <p:spPr>
            <a:xfrm>
              <a:off x="0" y="255270"/>
              <a:ext cx="4754608" cy="69850"/>
            </a:xfrm>
            <a:custGeom>
              <a:avLst/>
              <a:gdLst/>
              <a:ahLst/>
              <a:cxnLst/>
              <a:rect l="l" t="t" r="r" b="b"/>
              <a:pathLst>
                <a:path w="4754608" h="69850">
                  <a:moveTo>
                    <a:pt x="4463778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4754608" y="69850"/>
                  </a:lnTo>
                  <a:lnTo>
                    <a:pt x="4754608" y="0"/>
                  </a:lnTo>
                  <a:close/>
                </a:path>
              </a:pathLst>
            </a:custGeom>
            <a:solidFill>
              <a:srgbClr val="E09900"/>
            </a:solidFill>
          </p:spPr>
        </p:sp>
      </p:grpSp>
      <p:grpSp>
        <p:nvGrpSpPr>
          <p:cNvPr id="15" name="Group 15"/>
          <p:cNvGrpSpPr/>
          <p:nvPr/>
        </p:nvGrpSpPr>
        <p:grpSpPr>
          <a:xfrm rot="5400000">
            <a:off x="8527304" y="10429330"/>
            <a:ext cx="1233392" cy="148253"/>
            <a:chOff x="0" y="0"/>
            <a:chExt cx="4754608" cy="571500"/>
          </a:xfrm>
        </p:grpSpPr>
        <p:sp>
          <p:nvSpPr>
            <p:cNvPr id="16" name="Freeform 16"/>
            <p:cNvSpPr/>
            <p:nvPr/>
          </p:nvSpPr>
          <p:spPr>
            <a:xfrm>
              <a:off x="0" y="255270"/>
              <a:ext cx="4754608" cy="69850"/>
            </a:xfrm>
            <a:custGeom>
              <a:avLst/>
              <a:gdLst/>
              <a:ahLst/>
              <a:cxnLst/>
              <a:rect l="l" t="t" r="r" b="b"/>
              <a:pathLst>
                <a:path w="4754608" h="69850">
                  <a:moveTo>
                    <a:pt x="4463778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4754608" y="69850"/>
                  </a:lnTo>
                  <a:lnTo>
                    <a:pt x="4754608" y="0"/>
                  </a:lnTo>
                  <a:close/>
                </a:path>
              </a:pathLst>
            </a:custGeom>
            <a:solidFill>
              <a:srgbClr val="E09900"/>
            </a:solidFill>
          </p:spPr>
        </p:sp>
      </p:grpSp>
      <p:grpSp>
        <p:nvGrpSpPr>
          <p:cNvPr id="17" name="Group 17"/>
          <p:cNvGrpSpPr/>
          <p:nvPr/>
        </p:nvGrpSpPr>
        <p:grpSpPr>
          <a:xfrm rot="-10800000">
            <a:off x="14488783" y="1233315"/>
            <a:ext cx="1192291" cy="148253"/>
            <a:chOff x="0" y="0"/>
            <a:chExt cx="4596169" cy="571500"/>
          </a:xfrm>
        </p:grpSpPr>
        <p:sp>
          <p:nvSpPr>
            <p:cNvPr id="18" name="Freeform 18"/>
            <p:cNvSpPr/>
            <p:nvPr/>
          </p:nvSpPr>
          <p:spPr>
            <a:xfrm>
              <a:off x="0" y="255270"/>
              <a:ext cx="4596169" cy="69850"/>
            </a:xfrm>
            <a:custGeom>
              <a:avLst/>
              <a:gdLst/>
              <a:ahLst/>
              <a:cxnLst/>
              <a:rect l="l" t="t" r="r" b="b"/>
              <a:pathLst>
                <a:path w="4596169" h="69850">
                  <a:moveTo>
                    <a:pt x="4305339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4596169" y="69850"/>
                  </a:lnTo>
                  <a:lnTo>
                    <a:pt x="4596169" y="0"/>
                  </a:lnTo>
                  <a:close/>
                </a:path>
              </a:pathLst>
            </a:custGeom>
            <a:solidFill>
              <a:srgbClr val="E09900"/>
            </a:solidFill>
          </p:spPr>
        </p:sp>
      </p:grpSp>
    </p:spTree>
    <p:extLst>
      <p:ext uri="{BB962C8B-B14F-4D97-AF65-F5344CB8AC3E}">
        <p14:creationId xmlns:p14="http://schemas.microsoft.com/office/powerpoint/2010/main" val="11442825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1819474" y="2033568"/>
            <a:ext cx="8283881" cy="8720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359"/>
              </a:lnSpc>
            </a:pPr>
            <a:r>
              <a:rPr lang="en-US" sz="3200" spc="60" dirty="0">
                <a:solidFill>
                  <a:srgbClr val="000000"/>
                </a:solidFill>
                <a:latin typeface="Lato"/>
              </a:rPr>
              <a:t>Improved example:</a:t>
            </a:r>
          </a:p>
          <a:p>
            <a:pPr>
              <a:lnSpc>
                <a:spcPts val="3359"/>
              </a:lnSpc>
            </a:pPr>
            <a:endParaRPr lang="en-US" sz="3200" spc="60" dirty="0">
              <a:solidFill>
                <a:srgbClr val="000000"/>
              </a:solidFill>
              <a:latin typeface="Lato"/>
            </a:endParaRPr>
          </a:p>
        </p:txBody>
      </p:sp>
      <p:grpSp>
        <p:nvGrpSpPr>
          <p:cNvPr id="2" name="Group 2"/>
          <p:cNvGrpSpPr/>
          <p:nvPr/>
        </p:nvGrpSpPr>
        <p:grpSpPr>
          <a:xfrm>
            <a:off x="15681075" y="-27133"/>
            <a:ext cx="2620907" cy="10341266"/>
            <a:chOff x="0" y="0"/>
            <a:chExt cx="527397" cy="208094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27397" cy="2080940"/>
            </a:xfrm>
            <a:custGeom>
              <a:avLst/>
              <a:gdLst/>
              <a:ahLst/>
              <a:cxnLst/>
              <a:rect l="l" t="t" r="r" b="b"/>
              <a:pathLst>
                <a:path w="527397" h="2080940">
                  <a:moveTo>
                    <a:pt x="0" y="0"/>
                  </a:moveTo>
                  <a:lnTo>
                    <a:pt x="527397" y="0"/>
                  </a:lnTo>
                  <a:lnTo>
                    <a:pt x="527397" y="2080940"/>
                  </a:lnTo>
                  <a:lnTo>
                    <a:pt x="0" y="2080940"/>
                  </a:lnTo>
                  <a:close/>
                </a:path>
              </a:pathLst>
            </a:custGeom>
            <a:solidFill>
              <a:schemeClr val="tx1"/>
            </a:solidFill>
          </p:spPr>
        </p:sp>
      </p:grpSp>
      <p:sp>
        <p:nvSpPr>
          <p:cNvPr id="7" name="TextBox 7"/>
          <p:cNvSpPr txBox="1"/>
          <p:nvPr/>
        </p:nvSpPr>
        <p:spPr>
          <a:xfrm rot="-5400000">
            <a:off x="16931793" y="9480049"/>
            <a:ext cx="1358639" cy="2552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</a:pPr>
            <a:r>
              <a:rPr lang="en-US" sz="1599" spc="127" dirty="0">
                <a:solidFill>
                  <a:srgbClr val="FFFFFF"/>
                </a:solidFill>
                <a:latin typeface="Lato"/>
              </a:rPr>
              <a:t>19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31784" y="1066075"/>
            <a:ext cx="14090892" cy="9079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767"/>
              </a:lnSpc>
            </a:pPr>
            <a:r>
              <a:rPr lang="en-US" sz="6600" spc="64" dirty="0">
                <a:solidFill>
                  <a:srgbClr val="000342"/>
                </a:solidFill>
                <a:latin typeface="Prata"/>
              </a:rPr>
              <a:t>6. I hate your definition of Income</a:t>
            </a:r>
          </a:p>
        </p:txBody>
      </p:sp>
      <p:grpSp>
        <p:nvGrpSpPr>
          <p:cNvPr id="9" name="Group 9"/>
          <p:cNvGrpSpPr/>
          <p:nvPr/>
        </p:nvGrpSpPr>
        <p:grpSpPr>
          <a:xfrm rot="5400000">
            <a:off x="651183" y="8243855"/>
            <a:ext cx="1268746" cy="148253"/>
            <a:chOff x="0" y="0"/>
            <a:chExt cx="4890895" cy="571500"/>
          </a:xfrm>
        </p:grpSpPr>
        <p:sp>
          <p:nvSpPr>
            <p:cNvPr id="10" name="Freeform 10"/>
            <p:cNvSpPr/>
            <p:nvPr/>
          </p:nvSpPr>
          <p:spPr>
            <a:xfrm>
              <a:off x="0" y="255270"/>
              <a:ext cx="4890895" cy="69850"/>
            </a:xfrm>
            <a:custGeom>
              <a:avLst/>
              <a:gdLst/>
              <a:ahLst/>
              <a:cxnLst/>
              <a:rect l="l" t="t" r="r" b="b"/>
              <a:pathLst>
                <a:path w="4890895" h="69850">
                  <a:moveTo>
                    <a:pt x="4600065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4890895" y="69850"/>
                  </a:lnTo>
                  <a:lnTo>
                    <a:pt x="4890895" y="0"/>
                  </a:lnTo>
                  <a:close/>
                </a:path>
              </a:pathLst>
            </a:custGeom>
            <a:solidFill>
              <a:srgbClr val="E09900"/>
            </a:solidFill>
          </p:spPr>
        </p:sp>
      </p:grpSp>
      <p:grpSp>
        <p:nvGrpSpPr>
          <p:cNvPr id="13" name="Group 13"/>
          <p:cNvGrpSpPr/>
          <p:nvPr/>
        </p:nvGrpSpPr>
        <p:grpSpPr>
          <a:xfrm rot="5400000">
            <a:off x="8527304" y="-275581"/>
            <a:ext cx="1233392" cy="148253"/>
            <a:chOff x="0" y="0"/>
            <a:chExt cx="4754608" cy="571500"/>
          </a:xfrm>
        </p:grpSpPr>
        <p:sp>
          <p:nvSpPr>
            <p:cNvPr id="14" name="Freeform 14"/>
            <p:cNvSpPr/>
            <p:nvPr/>
          </p:nvSpPr>
          <p:spPr>
            <a:xfrm>
              <a:off x="0" y="255270"/>
              <a:ext cx="4754608" cy="69850"/>
            </a:xfrm>
            <a:custGeom>
              <a:avLst/>
              <a:gdLst/>
              <a:ahLst/>
              <a:cxnLst/>
              <a:rect l="l" t="t" r="r" b="b"/>
              <a:pathLst>
                <a:path w="4754608" h="69850">
                  <a:moveTo>
                    <a:pt x="4463778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4754608" y="69850"/>
                  </a:lnTo>
                  <a:lnTo>
                    <a:pt x="4754608" y="0"/>
                  </a:lnTo>
                  <a:close/>
                </a:path>
              </a:pathLst>
            </a:custGeom>
            <a:solidFill>
              <a:srgbClr val="E09900"/>
            </a:solidFill>
          </p:spPr>
        </p:sp>
      </p:grpSp>
      <p:grpSp>
        <p:nvGrpSpPr>
          <p:cNvPr id="15" name="Group 15"/>
          <p:cNvGrpSpPr/>
          <p:nvPr/>
        </p:nvGrpSpPr>
        <p:grpSpPr>
          <a:xfrm rot="5400000">
            <a:off x="8527304" y="10429330"/>
            <a:ext cx="1233392" cy="148253"/>
            <a:chOff x="0" y="0"/>
            <a:chExt cx="4754608" cy="571500"/>
          </a:xfrm>
        </p:grpSpPr>
        <p:sp>
          <p:nvSpPr>
            <p:cNvPr id="16" name="Freeform 16"/>
            <p:cNvSpPr/>
            <p:nvPr/>
          </p:nvSpPr>
          <p:spPr>
            <a:xfrm>
              <a:off x="0" y="255270"/>
              <a:ext cx="4754608" cy="69850"/>
            </a:xfrm>
            <a:custGeom>
              <a:avLst/>
              <a:gdLst/>
              <a:ahLst/>
              <a:cxnLst/>
              <a:rect l="l" t="t" r="r" b="b"/>
              <a:pathLst>
                <a:path w="4754608" h="69850">
                  <a:moveTo>
                    <a:pt x="4463778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4754608" y="69850"/>
                  </a:lnTo>
                  <a:lnTo>
                    <a:pt x="4754608" y="0"/>
                  </a:lnTo>
                  <a:close/>
                </a:path>
              </a:pathLst>
            </a:custGeom>
            <a:solidFill>
              <a:srgbClr val="E09900"/>
            </a:solidFill>
          </p:spPr>
        </p:sp>
      </p:grpSp>
      <p:grpSp>
        <p:nvGrpSpPr>
          <p:cNvPr id="17" name="Group 17"/>
          <p:cNvGrpSpPr/>
          <p:nvPr/>
        </p:nvGrpSpPr>
        <p:grpSpPr>
          <a:xfrm rot="-10800000">
            <a:off x="14488783" y="1233315"/>
            <a:ext cx="1192291" cy="148253"/>
            <a:chOff x="0" y="0"/>
            <a:chExt cx="4596169" cy="571500"/>
          </a:xfrm>
        </p:grpSpPr>
        <p:sp>
          <p:nvSpPr>
            <p:cNvPr id="18" name="Freeform 18"/>
            <p:cNvSpPr/>
            <p:nvPr/>
          </p:nvSpPr>
          <p:spPr>
            <a:xfrm>
              <a:off x="0" y="255270"/>
              <a:ext cx="4596169" cy="69850"/>
            </a:xfrm>
            <a:custGeom>
              <a:avLst/>
              <a:gdLst/>
              <a:ahLst/>
              <a:cxnLst/>
              <a:rect l="l" t="t" r="r" b="b"/>
              <a:pathLst>
                <a:path w="4596169" h="69850">
                  <a:moveTo>
                    <a:pt x="4305339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4596169" y="69850"/>
                  </a:lnTo>
                  <a:lnTo>
                    <a:pt x="4596169" y="0"/>
                  </a:lnTo>
                  <a:close/>
                </a:path>
              </a:pathLst>
            </a:custGeom>
            <a:solidFill>
              <a:srgbClr val="E09900"/>
            </a:solidFill>
          </p:spPr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0434FE0C-D255-7B46-AECF-B39DA8CC646B}"/>
              </a:ext>
            </a:extLst>
          </p:cNvPr>
          <p:cNvGrpSpPr/>
          <p:nvPr/>
        </p:nvGrpSpPr>
        <p:grpSpPr>
          <a:xfrm>
            <a:off x="2222440" y="2549815"/>
            <a:ext cx="8283881" cy="7508585"/>
            <a:chOff x="2229110" y="2565139"/>
            <a:chExt cx="5287750" cy="5115650"/>
          </a:xfrm>
        </p:grpSpPr>
        <p:pic>
          <p:nvPicPr>
            <p:cNvPr id="19" name="Picture 18" descr="Text&#10;&#10;Description automatically generated">
              <a:extLst>
                <a:ext uri="{FF2B5EF4-FFF2-40B4-BE49-F238E27FC236}">
                  <a16:creationId xmlns:a16="http://schemas.microsoft.com/office/drawing/2014/main" id="{5314A25E-5756-4B51-A30D-2317E92EEB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9909"/>
            <a:stretch/>
          </p:blipFill>
          <p:spPr>
            <a:xfrm>
              <a:off x="2229110" y="2565139"/>
              <a:ext cx="5287750" cy="2711027"/>
            </a:xfrm>
            <a:prstGeom prst="rect">
              <a:avLst/>
            </a:prstGeom>
          </p:spPr>
        </p:pic>
        <p:pic>
          <p:nvPicPr>
            <p:cNvPr id="20" name="Picture 19" descr="Text&#10;&#10;Description automatically generated">
              <a:extLst>
                <a:ext uri="{FF2B5EF4-FFF2-40B4-BE49-F238E27FC236}">
                  <a16:creationId xmlns:a16="http://schemas.microsoft.com/office/drawing/2014/main" id="{F6D45ED4-F884-E34F-B799-D1D2961526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737"/>
            <a:stretch/>
          </p:blipFill>
          <p:spPr>
            <a:xfrm>
              <a:off x="2252327" y="5069403"/>
              <a:ext cx="5179030" cy="26113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366834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3011" b="5422"/>
          <a:stretch>
            <a:fillRect/>
          </a:stretch>
        </p:blipFill>
        <p:spPr>
          <a:xfrm>
            <a:off x="0" y="0"/>
            <a:ext cx="18297107" cy="8927287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3200531" y="-100082"/>
            <a:ext cx="11891209" cy="10701312"/>
            <a:chOff x="0" y="0"/>
            <a:chExt cx="2392831" cy="215339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392831" cy="2153391"/>
            </a:xfrm>
            <a:custGeom>
              <a:avLst/>
              <a:gdLst/>
              <a:ahLst/>
              <a:cxnLst/>
              <a:rect l="l" t="t" r="r" b="b"/>
              <a:pathLst>
                <a:path w="2392831" h="2153391">
                  <a:moveTo>
                    <a:pt x="0" y="0"/>
                  </a:moveTo>
                  <a:lnTo>
                    <a:pt x="2392831" y="0"/>
                  </a:lnTo>
                  <a:lnTo>
                    <a:pt x="2392831" y="2153391"/>
                  </a:lnTo>
                  <a:lnTo>
                    <a:pt x="0" y="2153391"/>
                  </a:lnTo>
                  <a:close/>
                </a:path>
              </a:pathLst>
            </a:custGeom>
            <a:solidFill>
              <a:schemeClr val="tx1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16876698" y="-35788"/>
            <a:ext cx="1411302" cy="4734837"/>
            <a:chOff x="0" y="0"/>
            <a:chExt cx="283992" cy="95277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83992" cy="952776"/>
            </a:xfrm>
            <a:custGeom>
              <a:avLst/>
              <a:gdLst/>
              <a:ahLst/>
              <a:cxnLst/>
              <a:rect l="l" t="t" r="r" b="b"/>
              <a:pathLst>
                <a:path w="283992" h="952776">
                  <a:moveTo>
                    <a:pt x="0" y="0"/>
                  </a:moveTo>
                  <a:lnTo>
                    <a:pt x="283992" y="0"/>
                  </a:lnTo>
                  <a:lnTo>
                    <a:pt x="283992" y="952776"/>
                  </a:lnTo>
                  <a:lnTo>
                    <a:pt x="0" y="952776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</p:grpSp>
      <p:sp>
        <p:nvSpPr>
          <p:cNvPr id="7" name="TextBox 7"/>
          <p:cNvSpPr txBox="1"/>
          <p:nvPr/>
        </p:nvSpPr>
        <p:spPr>
          <a:xfrm>
            <a:off x="4738284" y="3467842"/>
            <a:ext cx="8806741" cy="29552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31"/>
              </a:lnSpc>
            </a:pPr>
            <a:r>
              <a:rPr lang="en-US" sz="7150" spc="71" dirty="0">
                <a:solidFill>
                  <a:srgbClr val="FFFFFF"/>
                </a:solidFill>
                <a:latin typeface="Prata"/>
                <a:ea typeface="+mn-lt"/>
                <a:cs typeface="+mn-lt"/>
              </a:rPr>
              <a:t>10 Things I Hate About Your Trust Deed</a:t>
            </a:r>
            <a:endParaRPr lang="en-US" sz="7150" spc="71" dirty="0">
              <a:solidFill>
                <a:srgbClr val="FFFFFF"/>
              </a:solidFill>
              <a:latin typeface="Prata"/>
              <a:cs typeface="Calibri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4738284" y="8595903"/>
            <a:ext cx="8806741" cy="7067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39"/>
              </a:lnSpc>
            </a:pPr>
            <a:r>
              <a:rPr lang="en-US" sz="2050" dirty="0">
                <a:solidFill>
                  <a:srgbClr val="FFFFFF"/>
                </a:solidFill>
                <a:latin typeface="Lato"/>
                <a:ea typeface="Lato"/>
                <a:cs typeface="Lato"/>
              </a:rPr>
              <a:t>Dr Campbell Rankine</a:t>
            </a:r>
          </a:p>
          <a:p>
            <a:pPr algn="ctr">
              <a:lnSpc>
                <a:spcPts val="2939"/>
              </a:lnSpc>
            </a:pPr>
            <a:r>
              <a:rPr lang="en-US" sz="2050" dirty="0">
                <a:solidFill>
                  <a:srgbClr val="FFFFFF"/>
                </a:solidFill>
                <a:latin typeface="Lato"/>
                <a:ea typeface="Lato"/>
                <a:cs typeface="Lato"/>
              </a:rPr>
              <a:t>Adrian Cartland</a:t>
            </a:r>
            <a:endParaRPr lang="en-US" sz="2099" dirty="0">
              <a:solidFill>
                <a:srgbClr val="FFFFFF"/>
              </a:solidFill>
              <a:latin typeface="Lato"/>
            </a:endParaRPr>
          </a:p>
        </p:txBody>
      </p:sp>
      <p:grpSp>
        <p:nvGrpSpPr>
          <p:cNvPr id="11" name="Group 11"/>
          <p:cNvGrpSpPr/>
          <p:nvPr/>
        </p:nvGrpSpPr>
        <p:grpSpPr>
          <a:xfrm rot="5400000">
            <a:off x="7745640" y="506083"/>
            <a:ext cx="2796721" cy="148253"/>
            <a:chOff x="0" y="0"/>
            <a:chExt cx="10781092" cy="571500"/>
          </a:xfrm>
        </p:grpSpPr>
        <p:sp>
          <p:nvSpPr>
            <p:cNvPr id="12" name="Freeform 12"/>
            <p:cNvSpPr/>
            <p:nvPr/>
          </p:nvSpPr>
          <p:spPr>
            <a:xfrm>
              <a:off x="0" y="255270"/>
              <a:ext cx="10781092" cy="69850"/>
            </a:xfrm>
            <a:custGeom>
              <a:avLst/>
              <a:gdLst/>
              <a:ahLst/>
              <a:cxnLst/>
              <a:rect l="l" t="t" r="r" b="b"/>
              <a:pathLst>
                <a:path w="10781092" h="69850">
                  <a:moveTo>
                    <a:pt x="10490263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10781092" y="69850"/>
                  </a:lnTo>
                  <a:lnTo>
                    <a:pt x="10781092" y="0"/>
                  </a:lnTo>
                  <a:close/>
                </a:path>
              </a:pathLst>
            </a:custGeom>
            <a:solidFill>
              <a:srgbClr val="E09900"/>
            </a:solidFill>
          </p:spPr>
        </p:sp>
      </p:grpSp>
      <p:grpSp>
        <p:nvGrpSpPr>
          <p:cNvPr id="13" name="Group 13"/>
          <p:cNvGrpSpPr/>
          <p:nvPr/>
        </p:nvGrpSpPr>
        <p:grpSpPr>
          <a:xfrm rot="5400000">
            <a:off x="8527304" y="10429330"/>
            <a:ext cx="1233392" cy="148253"/>
            <a:chOff x="0" y="0"/>
            <a:chExt cx="4754608" cy="571500"/>
          </a:xfrm>
        </p:grpSpPr>
        <p:sp>
          <p:nvSpPr>
            <p:cNvPr id="14" name="Freeform 14"/>
            <p:cNvSpPr/>
            <p:nvPr/>
          </p:nvSpPr>
          <p:spPr>
            <a:xfrm>
              <a:off x="0" y="255270"/>
              <a:ext cx="4754608" cy="69850"/>
            </a:xfrm>
            <a:custGeom>
              <a:avLst/>
              <a:gdLst/>
              <a:ahLst/>
              <a:cxnLst/>
              <a:rect l="l" t="t" r="r" b="b"/>
              <a:pathLst>
                <a:path w="4754608" h="69850">
                  <a:moveTo>
                    <a:pt x="4463778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4754608" y="69850"/>
                  </a:lnTo>
                  <a:lnTo>
                    <a:pt x="4754608" y="0"/>
                  </a:lnTo>
                  <a:close/>
                </a:path>
              </a:pathLst>
            </a:custGeom>
            <a:solidFill>
              <a:srgbClr val="E09900"/>
            </a:solidFill>
          </p:spPr>
        </p:sp>
      </p:grpSp>
      <p:sp>
        <p:nvSpPr>
          <p:cNvPr id="15" name="TextBox 15"/>
          <p:cNvSpPr txBox="1"/>
          <p:nvPr/>
        </p:nvSpPr>
        <p:spPr>
          <a:xfrm rot="-5400000">
            <a:off x="16931793" y="9478302"/>
            <a:ext cx="1358639" cy="2552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</a:pPr>
            <a:r>
              <a:rPr lang="en-US" sz="1599" spc="127" dirty="0">
                <a:solidFill>
                  <a:srgbClr val="000342"/>
                </a:solidFill>
                <a:latin typeface="Lato"/>
              </a:rPr>
              <a:t>02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681075" y="-27133"/>
            <a:ext cx="2620907" cy="10341266"/>
            <a:chOff x="0" y="0"/>
            <a:chExt cx="527397" cy="208094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27397" cy="2080940"/>
            </a:xfrm>
            <a:custGeom>
              <a:avLst/>
              <a:gdLst/>
              <a:ahLst/>
              <a:cxnLst/>
              <a:rect l="l" t="t" r="r" b="b"/>
              <a:pathLst>
                <a:path w="527397" h="2080940">
                  <a:moveTo>
                    <a:pt x="0" y="0"/>
                  </a:moveTo>
                  <a:lnTo>
                    <a:pt x="527397" y="0"/>
                  </a:lnTo>
                  <a:lnTo>
                    <a:pt x="527397" y="2080940"/>
                  </a:lnTo>
                  <a:lnTo>
                    <a:pt x="0" y="2080940"/>
                  </a:lnTo>
                  <a:close/>
                </a:path>
              </a:pathLst>
            </a:custGeom>
            <a:solidFill>
              <a:schemeClr val="tx1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1746185" y="2156851"/>
            <a:ext cx="5869020" cy="5312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79"/>
              </a:lnSpc>
            </a:pPr>
            <a:r>
              <a:rPr lang="en-US" sz="3199" dirty="0">
                <a:solidFill>
                  <a:srgbClr val="000000"/>
                </a:solidFill>
                <a:latin typeface="Lato"/>
              </a:rPr>
              <a:t>Problematic example:</a:t>
            </a:r>
          </a:p>
        </p:txBody>
      </p:sp>
      <p:sp>
        <p:nvSpPr>
          <p:cNvPr id="7" name="TextBox 7"/>
          <p:cNvSpPr txBox="1"/>
          <p:nvPr/>
        </p:nvSpPr>
        <p:spPr>
          <a:xfrm rot="-5400000">
            <a:off x="16931793" y="9480049"/>
            <a:ext cx="1358639" cy="2552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</a:pPr>
            <a:r>
              <a:rPr lang="en-US" sz="1599" spc="127" dirty="0">
                <a:solidFill>
                  <a:srgbClr val="FFFFFF"/>
                </a:solidFill>
                <a:latin typeface="Lato"/>
              </a:rPr>
              <a:t>20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31784" y="1066075"/>
            <a:ext cx="14849289" cy="9310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767"/>
              </a:lnSpc>
            </a:pPr>
            <a:r>
              <a:rPr lang="en-US" sz="7200" spc="64" dirty="0">
                <a:solidFill>
                  <a:srgbClr val="000342"/>
                </a:solidFill>
                <a:latin typeface="Prata"/>
              </a:rPr>
              <a:t>7. I hate proving Income exists</a:t>
            </a:r>
          </a:p>
        </p:txBody>
      </p:sp>
      <p:grpSp>
        <p:nvGrpSpPr>
          <p:cNvPr id="9" name="Group 9"/>
          <p:cNvGrpSpPr/>
          <p:nvPr/>
        </p:nvGrpSpPr>
        <p:grpSpPr>
          <a:xfrm rot="5400000">
            <a:off x="651183" y="8243855"/>
            <a:ext cx="1268746" cy="148253"/>
            <a:chOff x="0" y="0"/>
            <a:chExt cx="4890895" cy="571500"/>
          </a:xfrm>
        </p:grpSpPr>
        <p:sp>
          <p:nvSpPr>
            <p:cNvPr id="10" name="Freeform 10"/>
            <p:cNvSpPr/>
            <p:nvPr/>
          </p:nvSpPr>
          <p:spPr>
            <a:xfrm>
              <a:off x="0" y="255270"/>
              <a:ext cx="4890895" cy="69850"/>
            </a:xfrm>
            <a:custGeom>
              <a:avLst/>
              <a:gdLst/>
              <a:ahLst/>
              <a:cxnLst/>
              <a:rect l="l" t="t" r="r" b="b"/>
              <a:pathLst>
                <a:path w="4890895" h="69850">
                  <a:moveTo>
                    <a:pt x="4600065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4890895" y="69850"/>
                  </a:lnTo>
                  <a:lnTo>
                    <a:pt x="4890895" y="0"/>
                  </a:lnTo>
                  <a:close/>
                </a:path>
              </a:pathLst>
            </a:custGeom>
            <a:solidFill>
              <a:srgbClr val="E09900"/>
            </a:solidFill>
          </p:spPr>
        </p:sp>
      </p:grpSp>
      <p:grpSp>
        <p:nvGrpSpPr>
          <p:cNvPr id="13" name="Group 13"/>
          <p:cNvGrpSpPr/>
          <p:nvPr/>
        </p:nvGrpSpPr>
        <p:grpSpPr>
          <a:xfrm rot="5400000">
            <a:off x="8527304" y="-275581"/>
            <a:ext cx="1233392" cy="148253"/>
            <a:chOff x="0" y="0"/>
            <a:chExt cx="4754608" cy="571500"/>
          </a:xfrm>
        </p:grpSpPr>
        <p:sp>
          <p:nvSpPr>
            <p:cNvPr id="14" name="Freeform 14"/>
            <p:cNvSpPr/>
            <p:nvPr/>
          </p:nvSpPr>
          <p:spPr>
            <a:xfrm>
              <a:off x="0" y="255270"/>
              <a:ext cx="4754608" cy="69850"/>
            </a:xfrm>
            <a:custGeom>
              <a:avLst/>
              <a:gdLst/>
              <a:ahLst/>
              <a:cxnLst/>
              <a:rect l="l" t="t" r="r" b="b"/>
              <a:pathLst>
                <a:path w="4754608" h="69850">
                  <a:moveTo>
                    <a:pt x="4463778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4754608" y="69850"/>
                  </a:lnTo>
                  <a:lnTo>
                    <a:pt x="4754608" y="0"/>
                  </a:lnTo>
                  <a:close/>
                </a:path>
              </a:pathLst>
            </a:custGeom>
            <a:solidFill>
              <a:srgbClr val="E09900"/>
            </a:solidFill>
          </p:spPr>
        </p:sp>
      </p:grpSp>
      <p:grpSp>
        <p:nvGrpSpPr>
          <p:cNvPr id="15" name="Group 15"/>
          <p:cNvGrpSpPr/>
          <p:nvPr/>
        </p:nvGrpSpPr>
        <p:grpSpPr>
          <a:xfrm rot="5400000">
            <a:off x="8527304" y="10429330"/>
            <a:ext cx="1233392" cy="148253"/>
            <a:chOff x="0" y="0"/>
            <a:chExt cx="4754608" cy="571500"/>
          </a:xfrm>
        </p:grpSpPr>
        <p:sp>
          <p:nvSpPr>
            <p:cNvPr id="16" name="Freeform 16"/>
            <p:cNvSpPr/>
            <p:nvPr/>
          </p:nvSpPr>
          <p:spPr>
            <a:xfrm>
              <a:off x="0" y="255270"/>
              <a:ext cx="4754608" cy="69850"/>
            </a:xfrm>
            <a:custGeom>
              <a:avLst/>
              <a:gdLst/>
              <a:ahLst/>
              <a:cxnLst/>
              <a:rect l="l" t="t" r="r" b="b"/>
              <a:pathLst>
                <a:path w="4754608" h="69850">
                  <a:moveTo>
                    <a:pt x="4463778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4754608" y="69850"/>
                  </a:lnTo>
                  <a:lnTo>
                    <a:pt x="4754608" y="0"/>
                  </a:lnTo>
                  <a:close/>
                </a:path>
              </a:pathLst>
            </a:custGeom>
            <a:solidFill>
              <a:srgbClr val="E09900"/>
            </a:solidFill>
          </p:spPr>
        </p:sp>
      </p:grpSp>
      <p:grpSp>
        <p:nvGrpSpPr>
          <p:cNvPr id="17" name="Group 17"/>
          <p:cNvGrpSpPr/>
          <p:nvPr/>
        </p:nvGrpSpPr>
        <p:grpSpPr>
          <a:xfrm rot="-10800000">
            <a:off x="14488783" y="1233315"/>
            <a:ext cx="1192291" cy="148253"/>
            <a:chOff x="0" y="0"/>
            <a:chExt cx="4596169" cy="571500"/>
          </a:xfrm>
        </p:grpSpPr>
        <p:sp>
          <p:nvSpPr>
            <p:cNvPr id="18" name="Freeform 18"/>
            <p:cNvSpPr/>
            <p:nvPr/>
          </p:nvSpPr>
          <p:spPr>
            <a:xfrm>
              <a:off x="0" y="255270"/>
              <a:ext cx="4596169" cy="69850"/>
            </a:xfrm>
            <a:custGeom>
              <a:avLst/>
              <a:gdLst/>
              <a:ahLst/>
              <a:cxnLst/>
              <a:rect l="l" t="t" r="r" b="b"/>
              <a:pathLst>
                <a:path w="4596169" h="69850">
                  <a:moveTo>
                    <a:pt x="4305339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4596169" y="69850"/>
                  </a:lnTo>
                  <a:lnTo>
                    <a:pt x="4596169" y="0"/>
                  </a:lnTo>
                  <a:close/>
                </a:path>
              </a:pathLst>
            </a:custGeom>
            <a:solidFill>
              <a:srgbClr val="E09900"/>
            </a:solidFill>
          </p:spPr>
        </p:sp>
      </p:grpSp>
      <p:pic>
        <p:nvPicPr>
          <p:cNvPr id="20" name="Picture 19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0866DB23-C3F8-4B4A-970B-3D08933A3E9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0" r="5868"/>
          <a:stretch/>
        </p:blipFill>
        <p:spPr>
          <a:xfrm>
            <a:off x="2467033" y="2928255"/>
            <a:ext cx="9205053" cy="3907065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681075" y="-27133"/>
            <a:ext cx="2620907" cy="10341266"/>
            <a:chOff x="0" y="0"/>
            <a:chExt cx="527397" cy="208094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27397" cy="2080940"/>
            </a:xfrm>
            <a:custGeom>
              <a:avLst/>
              <a:gdLst/>
              <a:ahLst/>
              <a:cxnLst/>
              <a:rect l="l" t="t" r="r" b="b"/>
              <a:pathLst>
                <a:path w="527397" h="2080940">
                  <a:moveTo>
                    <a:pt x="0" y="0"/>
                  </a:moveTo>
                  <a:lnTo>
                    <a:pt x="527397" y="0"/>
                  </a:lnTo>
                  <a:lnTo>
                    <a:pt x="527397" y="2080940"/>
                  </a:lnTo>
                  <a:lnTo>
                    <a:pt x="0" y="2080940"/>
                  </a:lnTo>
                  <a:close/>
                </a:path>
              </a:pathLst>
            </a:custGeom>
            <a:solidFill>
              <a:schemeClr val="tx1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1782759" y="2368086"/>
            <a:ext cx="12482047" cy="39826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479"/>
              </a:lnSpc>
            </a:pPr>
            <a:r>
              <a:rPr lang="en-US" sz="3199" dirty="0">
                <a:solidFill>
                  <a:srgbClr val="000000"/>
                </a:solidFill>
                <a:latin typeface="Lato"/>
              </a:rPr>
              <a:t>Issues:</a:t>
            </a:r>
          </a:p>
          <a:p>
            <a:pPr>
              <a:lnSpc>
                <a:spcPts val="4479"/>
              </a:lnSpc>
            </a:pPr>
            <a:endParaRPr lang="en-US" sz="3199" dirty="0">
              <a:solidFill>
                <a:srgbClr val="000000"/>
              </a:solidFill>
              <a:latin typeface="Lato"/>
            </a:endParaRPr>
          </a:p>
          <a:p>
            <a:pPr marL="914400" lvl="1" indent="-457200">
              <a:lnSpc>
                <a:spcPts val="4479"/>
              </a:lnSpc>
              <a:buFont typeface="Arial" panose="020B0604020202020204" pitchFamily="34" charset="0"/>
              <a:buChar char="•"/>
            </a:pPr>
            <a:r>
              <a:rPr lang="en-US" sz="3199" dirty="0">
                <a:solidFill>
                  <a:srgbClr val="000000"/>
                </a:solidFill>
                <a:latin typeface="Lato"/>
              </a:rPr>
              <a:t>Cannot create present entitlement – penalty income tax rates</a:t>
            </a:r>
          </a:p>
          <a:p>
            <a:pPr marL="457200" indent="-457200">
              <a:lnSpc>
                <a:spcPts val="4479"/>
              </a:lnSpc>
              <a:buFont typeface="Arial" panose="020B0604020202020204" pitchFamily="34" charset="0"/>
              <a:buChar char="•"/>
            </a:pPr>
            <a:endParaRPr lang="en-US" sz="3199" dirty="0">
              <a:solidFill>
                <a:srgbClr val="000000"/>
              </a:solidFill>
              <a:latin typeface="Lato"/>
            </a:endParaRPr>
          </a:p>
          <a:p>
            <a:pPr>
              <a:lnSpc>
                <a:spcPts val="4479"/>
              </a:lnSpc>
            </a:pPr>
            <a:r>
              <a:rPr lang="en-US" sz="3199" dirty="0">
                <a:solidFill>
                  <a:srgbClr val="000000"/>
                </a:solidFill>
                <a:latin typeface="Lato"/>
              </a:rPr>
              <a:t>Improved example: </a:t>
            </a:r>
          </a:p>
          <a:p>
            <a:pPr>
              <a:lnSpc>
                <a:spcPts val="4479"/>
              </a:lnSpc>
            </a:pPr>
            <a:endParaRPr lang="en-US" sz="3199" dirty="0">
              <a:solidFill>
                <a:srgbClr val="000000"/>
              </a:solidFill>
              <a:latin typeface="Lato"/>
            </a:endParaRPr>
          </a:p>
          <a:p>
            <a:pPr marL="914400" lvl="1" indent="-457200">
              <a:lnSpc>
                <a:spcPts val="4479"/>
              </a:lnSpc>
              <a:buFont typeface="Arial" panose="020B0604020202020204" pitchFamily="34" charset="0"/>
              <a:buChar char="•"/>
            </a:pPr>
            <a:r>
              <a:rPr lang="en-US" sz="3199" dirty="0">
                <a:solidFill>
                  <a:srgbClr val="000000"/>
                </a:solidFill>
                <a:latin typeface="Lato"/>
              </a:rPr>
              <a:t>Delete it</a:t>
            </a:r>
          </a:p>
        </p:txBody>
      </p:sp>
      <p:sp>
        <p:nvSpPr>
          <p:cNvPr id="7" name="TextBox 7"/>
          <p:cNvSpPr txBox="1"/>
          <p:nvPr/>
        </p:nvSpPr>
        <p:spPr>
          <a:xfrm rot="-5400000">
            <a:off x="16931793" y="9480049"/>
            <a:ext cx="1358639" cy="2552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</a:pPr>
            <a:r>
              <a:rPr lang="en-US" sz="1599" spc="127" dirty="0">
                <a:solidFill>
                  <a:srgbClr val="FFFFFF"/>
                </a:solidFill>
                <a:latin typeface="Lato"/>
              </a:rPr>
              <a:t>21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31784" y="1066075"/>
            <a:ext cx="14849289" cy="9310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767"/>
              </a:lnSpc>
            </a:pPr>
            <a:r>
              <a:rPr lang="en-US" sz="7200" spc="64" dirty="0">
                <a:solidFill>
                  <a:srgbClr val="000342"/>
                </a:solidFill>
                <a:latin typeface="Prata"/>
              </a:rPr>
              <a:t>7. I hate proving Income exists</a:t>
            </a:r>
          </a:p>
        </p:txBody>
      </p:sp>
      <p:grpSp>
        <p:nvGrpSpPr>
          <p:cNvPr id="9" name="Group 9"/>
          <p:cNvGrpSpPr/>
          <p:nvPr/>
        </p:nvGrpSpPr>
        <p:grpSpPr>
          <a:xfrm rot="5400000">
            <a:off x="651183" y="8243855"/>
            <a:ext cx="1268746" cy="148253"/>
            <a:chOff x="0" y="0"/>
            <a:chExt cx="4890895" cy="571500"/>
          </a:xfrm>
        </p:grpSpPr>
        <p:sp>
          <p:nvSpPr>
            <p:cNvPr id="10" name="Freeform 10"/>
            <p:cNvSpPr/>
            <p:nvPr/>
          </p:nvSpPr>
          <p:spPr>
            <a:xfrm>
              <a:off x="0" y="255270"/>
              <a:ext cx="4890895" cy="69850"/>
            </a:xfrm>
            <a:custGeom>
              <a:avLst/>
              <a:gdLst/>
              <a:ahLst/>
              <a:cxnLst/>
              <a:rect l="l" t="t" r="r" b="b"/>
              <a:pathLst>
                <a:path w="4890895" h="69850">
                  <a:moveTo>
                    <a:pt x="4600065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4890895" y="69850"/>
                  </a:lnTo>
                  <a:lnTo>
                    <a:pt x="4890895" y="0"/>
                  </a:lnTo>
                  <a:close/>
                </a:path>
              </a:pathLst>
            </a:custGeom>
            <a:solidFill>
              <a:srgbClr val="E09900"/>
            </a:solidFill>
          </p:spPr>
        </p:sp>
      </p:grpSp>
      <p:grpSp>
        <p:nvGrpSpPr>
          <p:cNvPr id="13" name="Group 13"/>
          <p:cNvGrpSpPr/>
          <p:nvPr/>
        </p:nvGrpSpPr>
        <p:grpSpPr>
          <a:xfrm rot="5400000">
            <a:off x="8527304" y="-275581"/>
            <a:ext cx="1233392" cy="148253"/>
            <a:chOff x="0" y="0"/>
            <a:chExt cx="4754608" cy="571500"/>
          </a:xfrm>
        </p:grpSpPr>
        <p:sp>
          <p:nvSpPr>
            <p:cNvPr id="14" name="Freeform 14"/>
            <p:cNvSpPr/>
            <p:nvPr/>
          </p:nvSpPr>
          <p:spPr>
            <a:xfrm>
              <a:off x="0" y="255270"/>
              <a:ext cx="4754608" cy="69850"/>
            </a:xfrm>
            <a:custGeom>
              <a:avLst/>
              <a:gdLst/>
              <a:ahLst/>
              <a:cxnLst/>
              <a:rect l="l" t="t" r="r" b="b"/>
              <a:pathLst>
                <a:path w="4754608" h="69850">
                  <a:moveTo>
                    <a:pt x="4463778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4754608" y="69850"/>
                  </a:lnTo>
                  <a:lnTo>
                    <a:pt x="4754608" y="0"/>
                  </a:lnTo>
                  <a:close/>
                </a:path>
              </a:pathLst>
            </a:custGeom>
            <a:solidFill>
              <a:srgbClr val="E09900"/>
            </a:solidFill>
          </p:spPr>
        </p:sp>
      </p:grpSp>
      <p:grpSp>
        <p:nvGrpSpPr>
          <p:cNvPr id="15" name="Group 15"/>
          <p:cNvGrpSpPr/>
          <p:nvPr/>
        </p:nvGrpSpPr>
        <p:grpSpPr>
          <a:xfrm rot="5400000">
            <a:off x="8527304" y="10429330"/>
            <a:ext cx="1233392" cy="148253"/>
            <a:chOff x="0" y="0"/>
            <a:chExt cx="4754608" cy="571500"/>
          </a:xfrm>
        </p:grpSpPr>
        <p:sp>
          <p:nvSpPr>
            <p:cNvPr id="16" name="Freeform 16"/>
            <p:cNvSpPr/>
            <p:nvPr/>
          </p:nvSpPr>
          <p:spPr>
            <a:xfrm>
              <a:off x="0" y="255270"/>
              <a:ext cx="4754608" cy="69850"/>
            </a:xfrm>
            <a:custGeom>
              <a:avLst/>
              <a:gdLst/>
              <a:ahLst/>
              <a:cxnLst/>
              <a:rect l="l" t="t" r="r" b="b"/>
              <a:pathLst>
                <a:path w="4754608" h="69850">
                  <a:moveTo>
                    <a:pt x="4463778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4754608" y="69850"/>
                  </a:lnTo>
                  <a:lnTo>
                    <a:pt x="4754608" y="0"/>
                  </a:lnTo>
                  <a:close/>
                </a:path>
              </a:pathLst>
            </a:custGeom>
            <a:solidFill>
              <a:srgbClr val="E09900"/>
            </a:solidFill>
          </p:spPr>
        </p:sp>
      </p:grpSp>
      <p:grpSp>
        <p:nvGrpSpPr>
          <p:cNvPr id="17" name="Group 17"/>
          <p:cNvGrpSpPr/>
          <p:nvPr/>
        </p:nvGrpSpPr>
        <p:grpSpPr>
          <a:xfrm rot="-10800000">
            <a:off x="14488783" y="1233315"/>
            <a:ext cx="1192291" cy="148253"/>
            <a:chOff x="0" y="0"/>
            <a:chExt cx="4596169" cy="571500"/>
          </a:xfrm>
        </p:grpSpPr>
        <p:sp>
          <p:nvSpPr>
            <p:cNvPr id="18" name="Freeform 18"/>
            <p:cNvSpPr/>
            <p:nvPr/>
          </p:nvSpPr>
          <p:spPr>
            <a:xfrm>
              <a:off x="0" y="255270"/>
              <a:ext cx="4596169" cy="69850"/>
            </a:xfrm>
            <a:custGeom>
              <a:avLst/>
              <a:gdLst/>
              <a:ahLst/>
              <a:cxnLst/>
              <a:rect l="l" t="t" r="r" b="b"/>
              <a:pathLst>
                <a:path w="4596169" h="69850">
                  <a:moveTo>
                    <a:pt x="4305339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4596169" y="69850"/>
                  </a:lnTo>
                  <a:lnTo>
                    <a:pt x="4596169" y="0"/>
                  </a:lnTo>
                  <a:close/>
                </a:path>
              </a:pathLst>
            </a:custGeom>
            <a:solidFill>
              <a:srgbClr val="E09900"/>
            </a:solidFill>
          </p:spPr>
        </p:sp>
      </p:grpSp>
    </p:spTree>
    <p:extLst>
      <p:ext uri="{BB962C8B-B14F-4D97-AF65-F5344CB8AC3E}">
        <p14:creationId xmlns:p14="http://schemas.microsoft.com/office/powerpoint/2010/main" val="5827286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681075" y="-27133"/>
            <a:ext cx="2620907" cy="10341266"/>
            <a:chOff x="0" y="0"/>
            <a:chExt cx="527397" cy="208094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27397" cy="2080940"/>
            </a:xfrm>
            <a:custGeom>
              <a:avLst/>
              <a:gdLst/>
              <a:ahLst/>
              <a:cxnLst/>
              <a:rect l="l" t="t" r="r" b="b"/>
              <a:pathLst>
                <a:path w="527397" h="2080940">
                  <a:moveTo>
                    <a:pt x="0" y="0"/>
                  </a:moveTo>
                  <a:lnTo>
                    <a:pt x="527397" y="0"/>
                  </a:lnTo>
                  <a:lnTo>
                    <a:pt x="527397" y="2080940"/>
                  </a:lnTo>
                  <a:lnTo>
                    <a:pt x="0" y="2080940"/>
                  </a:lnTo>
                  <a:close/>
                </a:path>
              </a:pathLst>
            </a:custGeom>
            <a:solidFill>
              <a:schemeClr val="tx1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1929884" y="2088539"/>
            <a:ext cx="5869020" cy="5312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79"/>
              </a:lnSpc>
            </a:pPr>
            <a:r>
              <a:rPr lang="en-US" sz="3199" dirty="0">
                <a:solidFill>
                  <a:srgbClr val="000000"/>
                </a:solidFill>
                <a:latin typeface="Lato"/>
              </a:rPr>
              <a:t>Problematic example:</a:t>
            </a:r>
          </a:p>
        </p:txBody>
      </p:sp>
      <p:sp>
        <p:nvSpPr>
          <p:cNvPr id="7" name="TextBox 7"/>
          <p:cNvSpPr txBox="1"/>
          <p:nvPr/>
        </p:nvSpPr>
        <p:spPr>
          <a:xfrm rot="-5400000">
            <a:off x="16931793" y="9480049"/>
            <a:ext cx="1358639" cy="2552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</a:pPr>
            <a:r>
              <a:rPr lang="en-US" sz="1599" spc="127" dirty="0">
                <a:solidFill>
                  <a:srgbClr val="FFFFFF"/>
                </a:solidFill>
                <a:latin typeface="Lato"/>
              </a:rPr>
              <a:t>22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31785" y="1066075"/>
            <a:ext cx="12589516" cy="9310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767"/>
              </a:lnSpc>
            </a:pPr>
            <a:r>
              <a:rPr lang="en-US" sz="7200" spc="64" dirty="0">
                <a:solidFill>
                  <a:srgbClr val="000342"/>
                </a:solidFill>
                <a:latin typeface="Prata"/>
              </a:rPr>
              <a:t>8. I hate your Distributions</a:t>
            </a:r>
          </a:p>
        </p:txBody>
      </p:sp>
      <p:grpSp>
        <p:nvGrpSpPr>
          <p:cNvPr id="9" name="Group 9"/>
          <p:cNvGrpSpPr/>
          <p:nvPr/>
        </p:nvGrpSpPr>
        <p:grpSpPr>
          <a:xfrm rot="5400000">
            <a:off x="651183" y="8243855"/>
            <a:ext cx="1268746" cy="148253"/>
            <a:chOff x="0" y="0"/>
            <a:chExt cx="4890895" cy="571500"/>
          </a:xfrm>
        </p:grpSpPr>
        <p:sp>
          <p:nvSpPr>
            <p:cNvPr id="10" name="Freeform 10"/>
            <p:cNvSpPr/>
            <p:nvPr/>
          </p:nvSpPr>
          <p:spPr>
            <a:xfrm>
              <a:off x="0" y="255270"/>
              <a:ext cx="4890895" cy="69850"/>
            </a:xfrm>
            <a:custGeom>
              <a:avLst/>
              <a:gdLst/>
              <a:ahLst/>
              <a:cxnLst/>
              <a:rect l="l" t="t" r="r" b="b"/>
              <a:pathLst>
                <a:path w="4890895" h="69850">
                  <a:moveTo>
                    <a:pt x="4600065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4890895" y="69850"/>
                  </a:lnTo>
                  <a:lnTo>
                    <a:pt x="4890895" y="0"/>
                  </a:lnTo>
                  <a:close/>
                </a:path>
              </a:pathLst>
            </a:custGeom>
            <a:solidFill>
              <a:srgbClr val="E09900"/>
            </a:solidFill>
          </p:spPr>
        </p:sp>
      </p:grpSp>
      <p:grpSp>
        <p:nvGrpSpPr>
          <p:cNvPr id="13" name="Group 13"/>
          <p:cNvGrpSpPr/>
          <p:nvPr/>
        </p:nvGrpSpPr>
        <p:grpSpPr>
          <a:xfrm rot="5400000">
            <a:off x="8527304" y="-275581"/>
            <a:ext cx="1233392" cy="148253"/>
            <a:chOff x="0" y="0"/>
            <a:chExt cx="4754608" cy="571500"/>
          </a:xfrm>
        </p:grpSpPr>
        <p:sp>
          <p:nvSpPr>
            <p:cNvPr id="14" name="Freeform 14"/>
            <p:cNvSpPr/>
            <p:nvPr/>
          </p:nvSpPr>
          <p:spPr>
            <a:xfrm>
              <a:off x="0" y="255270"/>
              <a:ext cx="4754608" cy="69850"/>
            </a:xfrm>
            <a:custGeom>
              <a:avLst/>
              <a:gdLst/>
              <a:ahLst/>
              <a:cxnLst/>
              <a:rect l="l" t="t" r="r" b="b"/>
              <a:pathLst>
                <a:path w="4754608" h="69850">
                  <a:moveTo>
                    <a:pt x="4463778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4754608" y="69850"/>
                  </a:lnTo>
                  <a:lnTo>
                    <a:pt x="4754608" y="0"/>
                  </a:lnTo>
                  <a:close/>
                </a:path>
              </a:pathLst>
            </a:custGeom>
            <a:solidFill>
              <a:srgbClr val="E09900"/>
            </a:solidFill>
          </p:spPr>
        </p:sp>
      </p:grpSp>
      <p:grpSp>
        <p:nvGrpSpPr>
          <p:cNvPr id="15" name="Group 15"/>
          <p:cNvGrpSpPr/>
          <p:nvPr/>
        </p:nvGrpSpPr>
        <p:grpSpPr>
          <a:xfrm rot="5400000">
            <a:off x="8527304" y="10429330"/>
            <a:ext cx="1233392" cy="148253"/>
            <a:chOff x="0" y="0"/>
            <a:chExt cx="4754608" cy="571500"/>
          </a:xfrm>
        </p:grpSpPr>
        <p:sp>
          <p:nvSpPr>
            <p:cNvPr id="16" name="Freeform 16"/>
            <p:cNvSpPr/>
            <p:nvPr/>
          </p:nvSpPr>
          <p:spPr>
            <a:xfrm>
              <a:off x="0" y="255270"/>
              <a:ext cx="4754608" cy="69850"/>
            </a:xfrm>
            <a:custGeom>
              <a:avLst/>
              <a:gdLst/>
              <a:ahLst/>
              <a:cxnLst/>
              <a:rect l="l" t="t" r="r" b="b"/>
              <a:pathLst>
                <a:path w="4754608" h="69850">
                  <a:moveTo>
                    <a:pt x="4463778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4754608" y="69850"/>
                  </a:lnTo>
                  <a:lnTo>
                    <a:pt x="4754608" y="0"/>
                  </a:lnTo>
                  <a:close/>
                </a:path>
              </a:pathLst>
            </a:custGeom>
            <a:solidFill>
              <a:srgbClr val="E09900"/>
            </a:solidFill>
          </p:spPr>
        </p:sp>
      </p:grpSp>
      <p:grpSp>
        <p:nvGrpSpPr>
          <p:cNvPr id="17" name="Group 17"/>
          <p:cNvGrpSpPr/>
          <p:nvPr/>
        </p:nvGrpSpPr>
        <p:grpSpPr>
          <a:xfrm rot="-10800000">
            <a:off x="14488783" y="1233315"/>
            <a:ext cx="1192291" cy="148253"/>
            <a:chOff x="0" y="0"/>
            <a:chExt cx="4596169" cy="571500"/>
          </a:xfrm>
        </p:grpSpPr>
        <p:sp>
          <p:nvSpPr>
            <p:cNvPr id="18" name="Freeform 18"/>
            <p:cNvSpPr/>
            <p:nvPr/>
          </p:nvSpPr>
          <p:spPr>
            <a:xfrm>
              <a:off x="0" y="255270"/>
              <a:ext cx="4596169" cy="69850"/>
            </a:xfrm>
            <a:custGeom>
              <a:avLst/>
              <a:gdLst/>
              <a:ahLst/>
              <a:cxnLst/>
              <a:rect l="l" t="t" r="r" b="b"/>
              <a:pathLst>
                <a:path w="4596169" h="69850">
                  <a:moveTo>
                    <a:pt x="4305339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4596169" y="69850"/>
                  </a:lnTo>
                  <a:lnTo>
                    <a:pt x="4596169" y="0"/>
                  </a:lnTo>
                  <a:close/>
                </a:path>
              </a:pathLst>
            </a:custGeom>
            <a:solidFill>
              <a:srgbClr val="E09900"/>
            </a:solidFill>
          </p:spPr>
        </p:sp>
      </p:grpSp>
      <p:pic>
        <p:nvPicPr>
          <p:cNvPr id="20" name="Picture 19" descr="Text&#10;&#10;Description automatically generated">
            <a:extLst>
              <a:ext uri="{FF2B5EF4-FFF2-40B4-BE49-F238E27FC236}">
                <a16:creationId xmlns:a16="http://schemas.microsoft.com/office/drawing/2014/main" id="{142E64B5-1AD9-435A-BFA2-76594C305B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6" r="5585" b="15469"/>
          <a:stretch/>
        </p:blipFill>
        <p:spPr>
          <a:xfrm>
            <a:off x="2663206" y="4899248"/>
            <a:ext cx="10271395" cy="1842296"/>
          </a:xfrm>
          <a:prstGeom prst="rect">
            <a:avLst/>
          </a:prstGeom>
        </p:spPr>
      </p:pic>
      <p:pic>
        <p:nvPicPr>
          <p:cNvPr id="22" name="Picture 21" descr="Text, letter&#10;&#10;Description automatically generated">
            <a:extLst>
              <a:ext uri="{FF2B5EF4-FFF2-40B4-BE49-F238E27FC236}">
                <a16:creationId xmlns:a16="http://schemas.microsoft.com/office/drawing/2014/main" id="{BCD7A51D-140F-4283-80BD-08E72BFD1BE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5" r="5819"/>
          <a:stretch/>
        </p:blipFill>
        <p:spPr>
          <a:xfrm>
            <a:off x="2615185" y="2861708"/>
            <a:ext cx="10168127" cy="2185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5155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681075" y="-27133"/>
            <a:ext cx="2620907" cy="10341266"/>
            <a:chOff x="0" y="0"/>
            <a:chExt cx="527397" cy="208094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27397" cy="2080940"/>
            </a:xfrm>
            <a:custGeom>
              <a:avLst/>
              <a:gdLst/>
              <a:ahLst/>
              <a:cxnLst/>
              <a:rect l="l" t="t" r="r" b="b"/>
              <a:pathLst>
                <a:path w="527397" h="2080940">
                  <a:moveTo>
                    <a:pt x="0" y="0"/>
                  </a:moveTo>
                  <a:lnTo>
                    <a:pt x="527397" y="0"/>
                  </a:lnTo>
                  <a:lnTo>
                    <a:pt x="527397" y="2080940"/>
                  </a:lnTo>
                  <a:lnTo>
                    <a:pt x="0" y="2080940"/>
                  </a:lnTo>
                  <a:close/>
                </a:path>
              </a:pathLst>
            </a:custGeom>
            <a:solidFill>
              <a:schemeClr val="tx1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831784" y="2546754"/>
            <a:ext cx="10536147" cy="5072094"/>
            <a:chOff x="-1" y="-142191"/>
            <a:chExt cx="14048196" cy="6762791"/>
          </a:xfrm>
        </p:grpSpPr>
        <p:sp>
          <p:nvSpPr>
            <p:cNvPr id="5" name="TextBox 5"/>
            <p:cNvSpPr txBox="1"/>
            <p:nvPr/>
          </p:nvSpPr>
          <p:spPr>
            <a:xfrm>
              <a:off x="1487423" y="-142191"/>
              <a:ext cx="12560772" cy="676279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199" dirty="0">
                  <a:solidFill>
                    <a:srgbClr val="000000"/>
                  </a:solidFill>
                  <a:latin typeface="Lato"/>
                </a:rPr>
                <a:t>Issues:</a:t>
              </a:r>
            </a:p>
            <a:p>
              <a:pPr marL="914400" lvl="1" indent="-45720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3199" dirty="0">
                  <a:solidFill>
                    <a:srgbClr val="000000"/>
                  </a:solidFill>
                  <a:latin typeface="Lato"/>
                </a:rPr>
                <a:t>Trust over Income – what is the property?</a:t>
              </a:r>
            </a:p>
            <a:p>
              <a:pPr>
                <a:lnSpc>
                  <a:spcPct val="150000"/>
                </a:lnSpc>
              </a:pPr>
              <a:endParaRPr lang="en-US" sz="3199" dirty="0">
                <a:solidFill>
                  <a:srgbClr val="000000"/>
                </a:solidFill>
                <a:latin typeface="Lato"/>
              </a:endParaRPr>
            </a:p>
            <a:p>
              <a:pPr>
                <a:lnSpc>
                  <a:spcPct val="150000"/>
                </a:lnSpc>
              </a:pPr>
              <a:r>
                <a:rPr lang="en-US" sz="3199" dirty="0">
                  <a:solidFill>
                    <a:srgbClr val="000000"/>
                  </a:solidFill>
                  <a:latin typeface="Lato"/>
                </a:rPr>
                <a:t>Other considerations:</a:t>
              </a:r>
            </a:p>
            <a:p>
              <a:pPr marL="914400" lvl="1" indent="-45720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3199" dirty="0">
                  <a:solidFill>
                    <a:srgbClr val="000000"/>
                  </a:solidFill>
                  <a:latin typeface="Lato"/>
                </a:rPr>
                <a:t>Guardians with veto- no present entitlement</a:t>
              </a:r>
            </a:p>
            <a:p>
              <a:pPr marL="914400" lvl="1" indent="-45720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3199" dirty="0">
                  <a:solidFill>
                    <a:srgbClr val="000000"/>
                  </a:solidFill>
                  <a:latin typeface="Lato"/>
                </a:rPr>
                <a:t>Distributions in fixed amounts</a:t>
              </a:r>
            </a:p>
            <a:p>
              <a:pPr marL="914400" lvl="1" indent="-45720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3199" dirty="0">
                  <a:solidFill>
                    <a:srgbClr val="000000"/>
                  </a:solidFill>
                  <a:latin typeface="Lato"/>
                </a:rPr>
                <a:t>Satisfying distributions with property or cash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-1" y="922673"/>
              <a:ext cx="10143153" cy="52339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342900" indent="-342900">
                <a:lnSpc>
                  <a:spcPts val="3359"/>
                </a:lnSpc>
                <a:buFont typeface="Arial" panose="020B0604020202020204" pitchFamily="34" charset="0"/>
                <a:buChar char="•"/>
              </a:pPr>
              <a:endParaRPr lang="en-US" sz="2400" spc="60" dirty="0">
                <a:solidFill>
                  <a:srgbClr val="000000"/>
                </a:solidFill>
                <a:latin typeface="Lato"/>
                <a:ea typeface="Lato"/>
                <a:cs typeface="Lato"/>
              </a:endParaRPr>
            </a:p>
          </p:txBody>
        </p:sp>
      </p:grpSp>
      <p:sp>
        <p:nvSpPr>
          <p:cNvPr id="7" name="TextBox 7"/>
          <p:cNvSpPr txBox="1"/>
          <p:nvPr/>
        </p:nvSpPr>
        <p:spPr>
          <a:xfrm rot="-5400000">
            <a:off x="16931793" y="9480049"/>
            <a:ext cx="1358639" cy="2552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</a:pPr>
            <a:r>
              <a:rPr lang="en-US" sz="1599" spc="127" dirty="0">
                <a:solidFill>
                  <a:srgbClr val="FFFFFF"/>
                </a:solidFill>
                <a:latin typeface="Lato"/>
              </a:rPr>
              <a:t>23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31785" y="1066075"/>
            <a:ext cx="12589516" cy="9310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767"/>
              </a:lnSpc>
            </a:pPr>
            <a:r>
              <a:rPr lang="en-US" sz="7200" spc="64" dirty="0">
                <a:solidFill>
                  <a:srgbClr val="000342"/>
                </a:solidFill>
                <a:latin typeface="Prata"/>
              </a:rPr>
              <a:t>8. I hate your Distributions</a:t>
            </a:r>
          </a:p>
        </p:txBody>
      </p:sp>
      <p:grpSp>
        <p:nvGrpSpPr>
          <p:cNvPr id="9" name="Group 9"/>
          <p:cNvGrpSpPr/>
          <p:nvPr/>
        </p:nvGrpSpPr>
        <p:grpSpPr>
          <a:xfrm rot="5400000">
            <a:off x="651183" y="8243855"/>
            <a:ext cx="1268746" cy="148253"/>
            <a:chOff x="0" y="0"/>
            <a:chExt cx="4890895" cy="571500"/>
          </a:xfrm>
        </p:grpSpPr>
        <p:sp>
          <p:nvSpPr>
            <p:cNvPr id="10" name="Freeform 10"/>
            <p:cNvSpPr/>
            <p:nvPr/>
          </p:nvSpPr>
          <p:spPr>
            <a:xfrm>
              <a:off x="0" y="255270"/>
              <a:ext cx="4890895" cy="69850"/>
            </a:xfrm>
            <a:custGeom>
              <a:avLst/>
              <a:gdLst/>
              <a:ahLst/>
              <a:cxnLst/>
              <a:rect l="l" t="t" r="r" b="b"/>
              <a:pathLst>
                <a:path w="4890895" h="69850">
                  <a:moveTo>
                    <a:pt x="4600065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4890895" y="69850"/>
                  </a:lnTo>
                  <a:lnTo>
                    <a:pt x="4890895" y="0"/>
                  </a:lnTo>
                  <a:close/>
                </a:path>
              </a:pathLst>
            </a:custGeom>
            <a:solidFill>
              <a:srgbClr val="E09900"/>
            </a:solidFill>
          </p:spPr>
        </p:sp>
      </p:grpSp>
      <p:grpSp>
        <p:nvGrpSpPr>
          <p:cNvPr id="13" name="Group 13"/>
          <p:cNvGrpSpPr/>
          <p:nvPr/>
        </p:nvGrpSpPr>
        <p:grpSpPr>
          <a:xfrm rot="5400000">
            <a:off x="8527304" y="-275581"/>
            <a:ext cx="1233392" cy="148253"/>
            <a:chOff x="0" y="0"/>
            <a:chExt cx="4754608" cy="571500"/>
          </a:xfrm>
        </p:grpSpPr>
        <p:sp>
          <p:nvSpPr>
            <p:cNvPr id="14" name="Freeform 14"/>
            <p:cNvSpPr/>
            <p:nvPr/>
          </p:nvSpPr>
          <p:spPr>
            <a:xfrm>
              <a:off x="0" y="255270"/>
              <a:ext cx="4754608" cy="69850"/>
            </a:xfrm>
            <a:custGeom>
              <a:avLst/>
              <a:gdLst/>
              <a:ahLst/>
              <a:cxnLst/>
              <a:rect l="l" t="t" r="r" b="b"/>
              <a:pathLst>
                <a:path w="4754608" h="69850">
                  <a:moveTo>
                    <a:pt x="4463778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4754608" y="69850"/>
                  </a:lnTo>
                  <a:lnTo>
                    <a:pt x="4754608" y="0"/>
                  </a:lnTo>
                  <a:close/>
                </a:path>
              </a:pathLst>
            </a:custGeom>
            <a:solidFill>
              <a:srgbClr val="E09900"/>
            </a:solidFill>
          </p:spPr>
        </p:sp>
      </p:grpSp>
      <p:grpSp>
        <p:nvGrpSpPr>
          <p:cNvPr id="15" name="Group 15"/>
          <p:cNvGrpSpPr/>
          <p:nvPr/>
        </p:nvGrpSpPr>
        <p:grpSpPr>
          <a:xfrm rot="5400000">
            <a:off x="8527304" y="10429330"/>
            <a:ext cx="1233392" cy="148253"/>
            <a:chOff x="0" y="0"/>
            <a:chExt cx="4754608" cy="571500"/>
          </a:xfrm>
        </p:grpSpPr>
        <p:sp>
          <p:nvSpPr>
            <p:cNvPr id="16" name="Freeform 16"/>
            <p:cNvSpPr/>
            <p:nvPr/>
          </p:nvSpPr>
          <p:spPr>
            <a:xfrm>
              <a:off x="0" y="255270"/>
              <a:ext cx="4754608" cy="69850"/>
            </a:xfrm>
            <a:custGeom>
              <a:avLst/>
              <a:gdLst/>
              <a:ahLst/>
              <a:cxnLst/>
              <a:rect l="l" t="t" r="r" b="b"/>
              <a:pathLst>
                <a:path w="4754608" h="69850">
                  <a:moveTo>
                    <a:pt x="4463778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4754608" y="69850"/>
                  </a:lnTo>
                  <a:lnTo>
                    <a:pt x="4754608" y="0"/>
                  </a:lnTo>
                  <a:close/>
                </a:path>
              </a:pathLst>
            </a:custGeom>
            <a:solidFill>
              <a:srgbClr val="E09900"/>
            </a:solidFill>
          </p:spPr>
        </p:sp>
      </p:grpSp>
      <p:grpSp>
        <p:nvGrpSpPr>
          <p:cNvPr id="17" name="Group 17"/>
          <p:cNvGrpSpPr/>
          <p:nvPr/>
        </p:nvGrpSpPr>
        <p:grpSpPr>
          <a:xfrm rot="-10800000">
            <a:off x="14488783" y="1233315"/>
            <a:ext cx="1192291" cy="148253"/>
            <a:chOff x="0" y="0"/>
            <a:chExt cx="4596169" cy="571500"/>
          </a:xfrm>
        </p:grpSpPr>
        <p:sp>
          <p:nvSpPr>
            <p:cNvPr id="18" name="Freeform 18"/>
            <p:cNvSpPr/>
            <p:nvPr/>
          </p:nvSpPr>
          <p:spPr>
            <a:xfrm>
              <a:off x="0" y="255270"/>
              <a:ext cx="4596169" cy="69850"/>
            </a:xfrm>
            <a:custGeom>
              <a:avLst/>
              <a:gdLst/>
              <a:ahLst/>
              <a:cxnLst/>
              <a:rect l="l" t="t" r="r" b="b"/>
              <a:pathLst>
                <a:path w="4596169" h="69850">
                  <a:moveTo>
                    <a:pt x="4305339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4596169" y="69850"/>
                  </a:lnTo>
                  <a:lnTo>
                    <a:pt x="4596169" y="0"/>
                  </a:lnTo>
                  <a:close/>
                </a:path>
              </a:pathLst>
            </a:custGeom>
            <a:solidFill>
              <a:srgbClr val="E09900"/>
            </a:solidFill>
          </p:spPr>
        </p:sp>
      </p:grpSp>
    </p:spTree>
    <p:extLst>
      <p:ext uri="{BB962C8B-B14F-4D97-AF65-F5344CB8AC3E}">
        <p14:creationId xmlns:p14="http://schemas.microsoft.com/office/powerpoint/2010/main" val="12672999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681075" y="-27133"/>
            <a:ext cx="2620907" cy="10341266"/>
            <a:chOff x="0" y="0"/>
            <a:chExt cx="527397" cy="208094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27397" cy="2080940"/>
            </a:xfrm>
            <a:custGeom>
              <a:avLst/>
              <a:gdLst/>
              <a:ahLst/>
              <a:cxnLst/>
              <a:rect l="l" t="t" r="r" b="b"/>
              <a:pathLst>
                <a:path w="527397" h="2080940">
                  <a:moveTo>
                    <a:pt x="0" y="0"/>
                  </a:moveTo>
                  <a:lnTo>
                    <a:pt x="527397" y="0"/>
                  </a:lnTo>
                  <a:lnTo>
                    <a:pt x="527397" y="2080940"/>
                  </a:lnTo>
                  <a:lnTo>
                    <a:pt x="0" y="2080940"/>
                  </a:lnTo>
                  <a:close/>
                </a:path>
              </a:pathLst>
            </a:custGeom>
            <a:solidFill>
              <a:schemeClr val="tx1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1742270" y="2034361"/>
            <a:ext cx="5869020" cy="26823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79"/>
              </a:lnSpc>
            </a:pPr>
            <a:r>
              <a:rPr lang="en-US" sz="3199" dirty="0">
                <a:solidFill>
                  <a:srgbClr val="000000"/>
                </a:solidFill>
                <a:latin typeface="Lato"/>
              </a:rPr>
              <a:t>Problematic example:</a:t>
            </a:r>
          </a:p>
          <a:p>
            <a:pPr>
              <a:lnSpc>
                <a:spcPct val="200000"/>
              </a:lnSpc>
            </a:pPr>
            <a:endParaRPr lang="en-US" sz="1400" dirty="0">
              <a:solidFill>
                <a:srgbClr val="000000"/>
              </a:solidFill>
              <a:latin typeface="Lato"/>
            </a:endParaRPr>
          </a:p>
          <a:p>
            <a:pPr>
              <a:lnSpc>
                <a:spcPts val="4479"/>
              </a:lnSpc>
            </a:pPr>
            <a:r>
              <a:rPr lang="en-US" sz="3199" dirty="0">
                <a:solidFill>
                  <a:srgbClr val="000000"/>
                </a:solidFill>
                <a:latin typeface="Lato"/>
              </a:rPr>
              <a:t>Improved example:</a:t>
            </a:r>
          </a:p>
          <a:p>
            <a:pPr>
              <a:lnSpc>
                <a:spcPts val="4479"/>
              </a:lnSpc>
            </a:pPr>
            <a:endParaRPr lang="en-US" sz="3199" dirty="0">
              <a:solidFill>
                <a:srgbClr val="000000"/>
              </a:solidFill>
              <a:latin typeface="Lato"/>
            </a:endParaRPr>
          </a:p>
          <a:p>
            <a:pPr>
              <a:lnSpc>
                <a:spcPts val="4479"/>
              </a:lnSpc>
            </a:pPr>
            <a:endParaRPr lang="en-US" sz="3199" dirty="0">
              <a:solidFill>
                <a:srgbClr val="000000"/>
              </a:solidFill>
              <a:latin typeface="Lato"/>
            </a:endParaRPr>
          </a:p>
        </p:txBody>
      </p:sp>
      <p:sp>
        <p:nvSpPr>
          <p:cNvPr id="7" name="TextBox 7"/>
          <p:cNvSpPr txBox="1"/>
          <p:nvPr/>
        </p:nvSpPr>
        <p:spPr>
          <a:xfrm rot="-5400000">
            <a:off x="16931793" y="9480049"/>
            <a:ext cx="1358639" cy="2552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</a:pPr>
            <a:r>
              <a:rPr lang="en-US" sz="1599" spc="127" dirty="0">
                <a:solidFill>
                  <a:srgbClr val="FFFFFF"/>
                </a:solidFill>
                <a:latin typeface="Lato"/>
              </a:rPr>
              <a:t>24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20021" y="1066075"/>
            <a:ext cx="15102304" cy="9310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767"/>
              </a:lnSpc>
            </a:pPr>
            <a:r>
              <a:rPr lang="en-US" sz="6800" spc="64" dirty="0">
                <a:solidFill>
                  <a:srgbClr val="000342"/>
                </a:solidFill>
                <a:latin typeface="Prata"/>
              </a:rPr>
              <a:t>9. I hate the absence of Proper Law </a:t>
            </a:r>
          </a:p>
        </p:txBody>
      </p:sp>
      <p:grpSp>
        <p:nvGrpSpPr>
          <p:cNvPr id="9" name="Group 9"/>
          <p:cNvGrpSpPr/>
          <p:nvPr/>
        </p:nvGrpSpPr>
        <p:grpSpPr>
          <a:xfrm rot="5400000">
            <a:off x="651183" y="8243855"/>
            <a:ext cx="1268746" cy="148253"/>
            <a:chOff x="0" y="0"/>
            <a:chExt cx="4890895" cy="571500"/>
          </a:xfrm>
        </p:grpSpPr>
        <p:sp>
          <p:nvSpPr>
            <p:cNvPr id="10" name="Freeform 10"/>
            <p:cNvSpPr/>
            <p:nvPr/>
          </p:nvSpPr>
          <p:spPr>
            <a:xfrm>
              <a:off x="0" y="255270"/>
              <a:ext cx="4890895" cy="69850"/>
            </a:xfrm>
            <a:custGeom>
              <a:avLst/>
              <a:gdLst/>
              <a:ahLst/>
              <a:cxnLst/>
              <a:rect l="l" t="t" r="r" b="b"/>
              <a:pathLst>
                <a:path w="4890895" h="69850">
                  <a:moveTo>
                    <a:pt x="4600065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4890895" y="69850"/>
                  </a:lnTo>
                  <a:lnTo>
                    <a:pt x="4890895" y="0"/>
                  </a:lnTo>
                  <a:close/>
                </a:path>
              </a:pathLst>
            </a:custGeom>
            <a:solidFill>
              <a:srgbClr val="E09900"/>
            </a:solidFill>
          </p:spPr>
        </p:sp>
      </p:grpSp>
      <p:grpSp>
        <p:nvGrpSpPr>
          <p:cNvPr id="13" name="Group 13"/>
          <p:cNvGrpSpPr/>
          <p:nvPr/>
        </p:nvGrpSpPr>
        <p:grpSpPr>
          <a:xfrm rot="5400000">
            <a:off x="8527304" y="-275581"/>
            <a:ext cx="1233392" cy="148253"/>
            <a:chOff x="0" y="0"/>
            <a:chExt cx="4754608" cy="571500"/>
          </a:xfrm>
        </p:grpSpPr>
        <p:sp>
          <p:nvSpPr>
            <p:cNvPr id="14" name="Freeform 14"/>
            <p:cNvSpPr/>
            <p:nvPr/>
          </p:nvSpPr>
          <p:spPr>
            <a:xfrm>
              <a:off x="0" y="255270"/>
              <a:ext cx="4754608" cy="69850"/>
            </a:xfrm>
            <a:custGeom>
              <a:avLst/>
              <a:gdLst/>
              <a:ahLst/>
              <a:cxnLst/>
              <a:rect l="l" t="t" r="r" b="b"/>
              <a:pathLst>
                <a:path w="4754608" h="69850">
                  <a:moveTo>
                    <a:pt x="4463778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4754608" y="69850"/>
                  </a:lnTo>
                  <a:lnTo>
                    <a:pt x="4754608" y="0"/>
                  </a:lnTo>
                  <a:close/>
                </a:path>
              </a:pathLst>
            </a:custGeom>
            <a:solidFill>
              <a:srgbClr val="E09900"/>
            </a:solidFill>
          </p:spPr>
        </p:sp>
      </p:grpSp>
      <p:grpSp>
        <p:nvGrpSpPr>
          <p:cNvPr id="15" name="Group 15"/>
          <p:cNvGrpSpPr/>
          <p:nvPr/>
        </p:nvGrpSpPr>
        <p:grpSpPr>
          <a:xfrm rot="5400000">
            <a:off x="8527304" y="10429330"/>
            <a:ext cx="1233392" cy="148253"/>
            <a:chOff x="0" y="0"/>
            <a:chExt cx="4754608" cy="571500"/>
          </a:xfrm>
        </p:grpSpPr>
        <p:sp>
          <p:nvSpPr>
            <p:cNvPr id="16" name="Freeform 16"/>
            <p:cNvSpPr/>
            <p:nvPr/>
          </p:nvSpPr>
          <p:spPr>
            <a:xfrm>
              <a:off x="0" y="255270"/>
              <a:ext cx="4754608" cy="69850"/>
            </a:xfrm>
            <a:custGeom>
              <a:avLst/>
              <a:gdLst/>
              <a:ahLst/>
              <a:cxnLst/>
              <a:rect l="l" t="t" r="r" b="b"/>
              <a:pathLst>
                <a:path w="4754608" h="69850">
                  <a:moveTo>
                    <a:pt x="4463778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4754608" y="69850"/>
                  </a:lnTo>
                  <a:lnTo>
                    <a:pt x="4754608" y="0"/>
                  </a:lnTo>
                  <a:close/>
                </a:path>
              </a:pathLst>
            </a:custGeom>
            <a:solidFill>
              <a:srgbClr val="E09900"/>
            </a:solidFill>
          </p:spPr>
        </p:sp>
      </p:grpSp>
      <p:grpSp>
        <p:nvGrpSpPr>
          <p:cNvPr id="17" name="Group 17"/>
          <p:cNvGrpSpPr/>
          <p:nvPr/>
        </p:nvGrpSpPr>
        <p:grpSpPr>
          <a:xfrm rot="-10800000">
            <a:off x="14488783" y="1233315"/>
            <a:ext cx="1192291" cy="148253"/>
            <a:chOff x="0" y="0"/>
            <a:chExt cx="4596169" cy="571500"/>
          </a:xfrm>
        </p:grpSpPr>
        <p:sp>
          <p:nvSpPr>
            <p:cNvPr id="18" name="Freeform 18"/>
            <p:cNvSpPr/>
            <p:nvPr/>
          </p:nvSpPr>
          <p:spPr>
            <a:xfrm>
              <a:off x="0" y="255270"/>
              <a:ext cx="4596169" cy="69850"/>
            </a:xfrm>
            <a:custGeom>
              <a:avLst/>
              <a:gdLst/>
              <a:ahLst/>
              <a:cxnLst/>
              <a:rect l="l" t="t" r="r" b="b"/>
              <a:pathLst>
                <a:path w="4596169" h="69850">
                  <a:moveTo>
                    <a:pt x="4305339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4596169" y="69850"/>
                  </a:lnTo>
                  <a:lnTo>
                    <a:pt x="4596169" y="0"/>
                  </a:lnTo>
                  <a:close/>
                </a:path>
              </a:pathLst>
            </a:custGeom>
            <a:solidFill>
              <a:srgbClr val="E09900"/>
            </a:solidFill>
          </p:spPr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74610058-A939-48CC-B95D-BC2BAD7CF4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2" r="8865" b="24945"/>
          <a:stretch/>
        </p:blipFill>
        <p:spPr>
          <a:xfrm>
            <a:off x="2115821" y="2628934"/>
            <a:ext cx="4665979" cy="282182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0E76C975-8886-6849-93D0-98DD13DDBD40}"/>
              </a:ext>
            </a:extLst>
          </p:cNvPr>
          <p:cNvGrpSpPr/>
          <p:nvPr/>
        </p:nvGrpSpPr>
        <p:grpSpPr>
          <a:xfrm>
            <a:off x="1912620" y="3597890"/>
            <a:ext cx="8764091" cy="6091233"/>
            <a:chOff x="1976121" y="4025900"/>
            <a:chExt cx="9883958" cy="6102469"/>
          </a:xfrm>
        </p:grpSpPr>
        <p:pic>
          <p:nvPicPr>
            <p:cNvPr id="6" name="Picture 5" descr="Graphical user interface, text, application, email&#10;&#10;Description automatically generated">
              <a:extLst>
                <a:ext uri="{FF2B5EF4-FFF2-40B4-BE49-F238E27FC236}">
                  <a16:creationId xmlns:a16="http://schemas.microsoft.com/office/drawing/2014/main" id="{432A0424-8A1A-435C-A6C7-BE071D31A0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05" b="1645"/>
            <a:stretch/>
          </p:blipFill>
          <p:spPr>
            <a:xfrm>
              <a:off x="2247952" y="4025900"/>
              <a:ext cx="9612127" cy="4279004"/>
            </a:xfrm>
            <a:prstGeom prst="rect">
              <a:avLst/>
            </a:prstGeom>
          </p:spPr>
        </p:pic>
        <p:pic>
          <p:nvPicPr>
            <p:cNvPr id="19" name="Picture 18" descr="A screenshot of a computer&#10;&#10;Description automatically generated">
              <a:extLst>
                <a:ext uri="{FF2B5EF4-FFF2-40B4-BE49-F238E27FC236}">
                  <a16:creationId xmlns:a16="http://schemas.microsoft.com/office/drawing/2014/main" id="{94D63F73-2872-3949-9FA5-71B18E0AE17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76121" y="8266497"/>
              <a:ext cx="7269667" cy="186187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776859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681075" y="-27133"/>
            <a:ext cx="2620907" cy="10341266"/>
            <a:chOff x="0" y="0"/>
            <a:chExt cx="527397" cy="208094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27397" cy="2080940"/>
            </a:xfrm>
            <a:custGeom>
              <a:avLst/>
              <a:gdLst/>
              <a:ahLst/>
              <a:cxnLst/>
              <a:rect l="l" t="t" r="r" b="b"/>
              <a:pathLst>
                <a:path w="527397" h="2080940">
                  <a:moveTo>
                    <a:pt x="0" y="0"/>
                  </a:moveTo>
                  <a:lnTo>
                    <a:pt x="527397" y="0"/>
                  </a:lnTo>
                  <a:lnTo>
                    <a:pt x="527397" y="2080940"/>
                  </a:lnTo>
                  <a:lnTo>
                    <a:pt x="0" y="2080940"/>
                  </a:lnTo>
                  <a:close/>
                </a:path>
              </a:pathLst>
            </a:custGeom>
            <a:solidFill>
              <a:schemeClr val="tx1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1923458" y="2126441"/>
            <a:ext cx="7480943" cy="34055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79"/>
              </a:lnSpc>
            </a:pPr>
            <a:r>
              <a:rPr lang="en-US" sz="3199" dirty="0">
                <a:solidFill>
                  <a:srgbClr val="000000"/>
                </a:solidFill>
                <a:latin typeface="Lato"/>
              </a:rPr>
              <a:t>Problematic example (pre-1996 in SA):</a:t>
            </a:r>
          </a:p>
          <a:p>
            <a:pPr>
              <a:lnSpc>
                <a:spcPts val="4479"/>
              </a:lnSpc>
            </a:pPr>
            <a:endParaRPr lang="en-US" sz="3199" dirty="0">
              <a:solidFill>
                <a:srgbClr val="000000"/>
              </a:solidFill>
              <a:latin typeface="Lato"/>
            </a:endParaRPr>
          </a:p>
          <a:p>
            <a:pPr>
              <a:lnSpc>
                <a:spcPts val="4479"/>
              </a:lnSpc>
            </a:pPr>
            <a:endParaRPr lang="en-US" sz="3199" dirty="0">
              <a:solidFill>
                <a:srgbClr val="000000"/>
              </a:solidFill>
              <a:latin typeface="Lato"/>
            </a:endParaRPr>
          </a:p>
          <a:p>
            <a:pPr>
              <a:lnSpc>
                <a:spcPts val="4479"/>
              </a:lnSpc>
            </a:pPr>
            <a:endParaRPr lang="en-US" sz="3199" dirty="0">
              <a:solidFill>
                <a:srgbClr val="000000"/>
              </a:solidFill>
              <a:latin typeface="Lato"/>
            </a:endParaRPr>
          </a:p>
          <a:p>
            <a:pPr>
              <a:lnSpc>
                <a:spcPts val="4479"/>
              </a:lnSpc>
            </a:pPr>
            <a:endParaRPr lang="en-US" sz="3199" dirty="0">
              <a:solidFill>
                <a:srgbClr val="000000"/>
              </a:solidFill>
              <a:latin typeface="Lato"/>
            </a:endParaRPr>
          </a:p>
          <a:p>
            <a:pPr>
              <a:lnSpc>
                <a:spcPts val="4479"/>
              </a:lnSpc>
            </a:pPr>
            <a:endParaRPr lang="en-US" sz="3199" dirty="0">
              <a:solidFill>
                <a:srgbClr val="000000"/>
              </a:solidFill>
              <a:latin typeface="Lato"/>
            </a:endParaRPr>
          </a:p>
        </p:txBody>
      </p:sp>
      <p:sp>
        <p:nvSpPr>
          <p:cNvPr id="7" name="TextBox 7"/>
          <p:cNvSpPr txBox="1"/>
          <p:nvPr/>
        </p:nvSpPr>
        <p:spPr>
          <a:xfrm rot="-5400000">
            <a:off x="16931793" y="9480049"/>
            <a:ext cx="1358639" cy="2552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</a:pPr>
            <a:r>
              <a:rPr lang="en-US" sz="1599" spc="127" dirty="0">
                <a:solidFill>
                  <a:srgbClr val="FFFFFF"/>
                </a:solidFill>
                <a:latin typeface="Lato"/>
              </a:rPr>
              <a:t>25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03644" y="1066075"/>
            <a:ext cx="15374279" cy="9310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767"/>
              </a:lnSpc>
            </a:pPr>
            <a:r>
              <a:rPr lang="en-US" sz="6600" spc="64" dirty="0">
                <a:solidFill>
                  <a:srgbClr val="000342"/>
                </a:solidFill>
                <a:latin typeface="Prata"/>
              </a:rPr>
              <a:t>10. I hate failed Perpetuity Periods</a:t>
            </a:r>
          </a:p>
        </p:txBody>
      </p:sp>
      <p:grpSp>
        <p:nvGrpSpPr>
          <p:cNvPr id="9" name="Group 9"/>
          <p:cNvGrpSpPr/>
          <p:nvPr/>
        </p:nvGrpSpPr>
        <p:grpSpPr>
          <a:xfrm rot="5400000">
            <a:off x="651183" y="8243855"/>
            <a:ext cx="1268746" cy="148253"/>
            <a:chOff x="0" y="0"/>
            <a:chExt cx="4890895" cy="571500"/>
          </a:xfrm>
        </p:grpSpPr>
        <p:sp>
          <p:nvSpPr>
            <p:cNvPr id="10" name="Freeform 10"/>
            <p:cNvSpPr/>
            <p:nvPr/>
          </p:nvSpPr>
          <p:spPr>
            <a:xfrm>
              <a:off x="0" y="255270"/>
              <a:ext cx="4890895" cy="69850"/>
            </a:xfrm>
            <a:custGeom>
              <a:avLst/>
              <a:gdLst/>
              <a:ahLst/>
              <a:cxnLst/>
              <a:rect l="l" t="t" r="r" b="b"/>
              <a:pathLst>
                <a:path w="4890895" h="69850">
                  <a:moveTo>
                    <a:pt x="4600065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4890895" y="69850"/>
                  </a:lnTo>
                  <a:lnTo>
                    <a:pt x="4890895" y="0"/>
                  </a:lnTo>
                  <a:close/>
                </a:path>
              </a:pathLst>
            </a:custGeom>
            <a:solidFill>
              <a:srgbClr val="E09900"/>
            </a:solidFill>
          </p:spPr>
        </p:sp>
      </p:grpSp>
      <p:grpSp>
        <p:nvGrpSpPr>
          <p:cNvPr id="13" name="Group 13"/>
          <p:cNvGrpSpPr/>
          <p:nvPr/>
        </p:nvGrpSpPr>
        <p:grpSpPr>
          <a:xfrm rot="5400000">
            <a:off x="8527304" y="-275581"/>
            <a:ext cx="1233392" cy="148253"/>
            <a:chOff x="0" y="0"/>
            <a:chExt cx="4754608" cy="571500"/>
          </a:xfrm>
        </p:grpSpPr>
        <p:sp>
          <p:nvSpPr>
            <p:cNvPr id="14" name="Freeform 14"/>
            <p:cNvSpPr/>
            <p:nvPr/>
          </p:nvSpPr>
          <p:spPr>
            <a:xfrm>
              <a:off x="0" y="255270"/>
              <a:ext cx="4754608" cy="69850"/>
            </a:xfrm>
            <a:custGeom>
              <a:avLst/>
              <a:gdLst/>
              <a:ahLst/>
              <a:cxnLst/>
              <a:rect l="l" t="t" r="r" b="b"/>
              <a:pathLst>
                <a:path w="4754608" h="69850">
                  <a:moveTo>
                    <a:pt x="4463778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4754608" y="69850"/>
                  </a:lnTo>
                  <a:lnTo>
                    <a:pt x="4754608" y="0"/>
                  </a:lnTo>
                  <a:close/>
                </a:path>
              </a:pathLst>
            </a:custGeom>
            <a:solidFill>
              <a:srgbClr val="E09900"/>
            </a:solidFill>
          </p:spPr>
        </p:sp>
      </p:grpSp>
      <p:grpSp>
        <p:nvGrpSpPr>
          <p:cNvPr id="15" name="Group 15"/>
          <p:cNvGrpSpPr/>
          <p:nvPr/>
        </p:nvGrpSpPr>
        <p:grpSpPr>
          <a:xfrm rot="5400000">
            <a:off x="8527304" y="10429330"/>
            <a:ext cx="1233392" cy="148253"/>
            <a:chOff x="0" y="0"/>
            <a:chExt cx="4754608" cy="571500"/>
          </a:xfrm>
        </p:grpSpPr>
        <p:sp>
          <p:nvSpPr>
            <p:cNvPr id="16" name="Freeform 16"/>
            <p:cNvSpPr/>
            <p:nvPr/>
          </p:nvSpPr>
          <p:spPr>
            <a:xfrm>
              <a:off x="0" y="255270"/>
              <a:ext cx="4754608" cy="69850"/>
            </a:xfrm>
            <a:custGeom>
              <a:avLst/>
              <a:gdLst/>
              <a:ahLst/>
              <a:cxnLst/>
              <a:rect l="l" t="t" r="r" b="b"/>
              <a:pathLst>
                <a:path w="4754608" h="69850">
                  <a:moveTo>
                    <a:pt x="4463778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4754608" y="69850"/>
                  </a:lnTo>
                  <a:lnTo>
                    <a:pt x="4754608" y="0"/>
                  </a:lnTo>
                  <a:close/>
                </a:path>
              </a:pathLst>
            </a:custGeom>
            <a:solidFill>
              <a:srgbClr val="E09900"/>
            </a:solidFill>
          </p:spPr>
        </p:sp>
      </p:grpSp>
      <p:grpSp>
        <p:nvGrpSpPr>
          <p:cNvPr id="17" name="Group 17"/>
          <p:cNvGrpSpPr/>
          <p:nvPr/>
        </p:nvGrpSpPr>
        <p:grpSpPr>
          <a:xfrm rot="-10800000">
            <a:off x="14488783" y="1233315"/>
            <a:ext cx="1192291" cy="148253"/>
            <a:chOff x="0" y="0"/>
            <a:chExt cx="4596169" cy="571500"/>
          </a:xfrm>
        </p:grpSpPr>
        <p:sp>
          <p:nvSpPr>
            <p:cNvPr id="18" name="Freeform 18"/>
            <p:cNvSpPr/>
            <p:nvPr/>
          </p:nvSpPr>
          <p:spPr>
            <a:xfrm>
              <a:off x="0" y="255270"/>
              <a:ext cx="4596169" cy="69850"/>
            </a:xfrm>
            <a:custGeom>
              <a:avLst/>
              <a:gdLst/>
              <a:ahLst/>
              <a:cxnLst/>
              <a:rect l="l" t="t" r="r" b="b"/>
              <a:pathLst>
                <a:path w="4596169" h="69850">
                  <a:moveTo>
                    <a:pt x="4305339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4596169" y="69850"/>
                  </a:lnTo>
                  <a:lnTo>
                    <a:pt x="4596169" y="0"/>
                  </a:lnTo>
                  <a:close/>
                </a:path>
              </a:pathLst>
            </a:custGeom>
            <a:solidFill>
              <a:srgbClr val="E09900"/>
            </a:solidFill>
          </p:spPr>
        </p:sp>
      </p:grpSp>
      <p:pic>
        <p:nvPicPr>
          <p:cNvPr id="20" name="Picture 19" descr="Text&#10;&#10;Description automatically generated">
            <a:extLst>
              <a:ext uri="{FF2B5EF4-FFF2-40B4-BE49-F238E27FC236}">
                <a16:creationId xmlns:a16="http://schemas.microsoft.com/office/drawing/2014/main" id="{331D5E46-0080-4B2A-B185-A007F8751C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3458" y="2765209"/>
            <a:ext cx="13365073" cy="2455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7871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681075" y="-27133"/>
            <a:ext cx="2620907" cy="10341266"/>
            <a:chOff x="0" y="0"/>
            <a:chExt cx="527397" cy="208094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27397" cy="2080940"/>
            </a:xfrm>
            <a:custGeom>
              <a:avLst/>
              <a:gdLst/>
              <a:ahLst/>
              <a:cxnLst/>
              <a:rect l="l" t="t" r="r" b="b"/>
              <a:pathLst>
                <a:path w="527397" h="2080940">
                  <a:moveTo>
                    <a:pt x="0" y="0"/>
                  </a:moveTo>
                  <a:lnTo>
                    <a:pt x="527397" y="0"/>
                  </a:lnTo>
                  <a:lnTo>
                    <a:pt x="527397" y="2080940"/>
                  </a:lnTo>
                  <a:lnTo>
                    <a:pt x="0" y="2080940"/>
                  </a:lnTo>
                  <a:close/>
                </a:path>
              </a:pathLst>
            </a:custGeom>
            <a:solidFill>
              <a:schemeClr val="tx1"/>
            </a:solidFill>
          </p:spPr>
        </p:sp>
      </p:grpSp>
      <p:sp>
        <p:nvSpPr>
          <p:cNvPr id="7" name="TextBox 7"/>
          <p:cNvSpPr txBox="1"/>
          <p:nvPr/>
        </p:nvSpPr>
        <p:spPr>
          <a:xfrm rot="-5400000">
            <a:off x="16931793" y="9480049"/>
            <a:ext cx="1358639" cy="2552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</a:pPr>
            <a:r>
              <a:rPr lang="en-US" sz="1599" spc="127" dirty="0">
                <a:solidFill>
                  <a:srgbClr val="FFFFFF"/>
                </a:solidFill>
                <a:latin typeface="Lato"/>
              </a:rPr>
              <a:t>26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03644" y="1066075"/>
            <a:ext cx="15374279" cy="9310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767"/>
              </a:lnSpc>
            </a:pPr>
            <a:r>
              <a:rPr lang="en-US" sz="6600" spc="64" dirty="0">
                <a:solidFill>
                  <a:srgbClr val="000342"/>
                </a:solidFill>
                <a:latin typeface="Prata"/>
              </a:rPr>
              <a:t>10. I hate failed Perpetuity Periods</a:t>
            </a:r>
          </a:p>
        </p:txBody>
      </p:sp>
      <p:grpSp>
        <p:nvGrpSpPr>
          <p:cNvPr id="9" name="Group 9"/>
          <p:cNvGrpSpPr/>
          <p:nvPr/>
        </p:nvGrpSpPr>
        <p:grpSpPr>
          <a:xfrm rot="5400000">
            <a:off x="651183" y="8243855"/>
            <a:ext cx="1268746" cy="148253"/>
            <a:chOff x="0" y="0"/>
            <a:chExt cx="4890895" cy="571500"/>
          </a:xfrm>
        </p:grpSpPr>
        <p:sp>
          <p:nvSpPr>
            <p:cNvPr id="10" name="Freeform 10"/>
            <p:cNvSpPr/>
            <p:nvPr/>
          </p:nvSpPr>
          <p:spPr>
            <a:xfrm>
              <a:off x="0" y="255270"/>
              <a:ext cx="4890895" cy="69850"/>
            </a:xfrm>
            <a:custGeom>
              <a:avLst/>
              <a:gdLst/>
              <a:ahLst/>
              <a:cxnLst/>
              <a:rect l="l" t="t" r="r" b="b"/>
              <a:pathLst>
                <a:path w="4890895" h="69850">
                  <a:moveTo>
                    <a:pt x="4600065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4890895" y="69850"/>
                  </a:lnTo>
                  <a:lnTo>
                    <a:pt x="4890895" y="0"/>
                  </a:lnTo>
                  <a:close/>
                </a:path>
              </a:pathLst>
            </a:custGeom>
            <a:solidFill>
              <a:srgbClr val="E09900"/>
            </a:solidFill>
          </p:spPr>
        </p:sp>
      </p:grpSp>
      <p:grpSp>
        <p:nvGrpSpPr>
          <p:cNvPr id="13" name="Group 13"/>
          <p:cNvGrpSpPr/>
          <p:nvPr/>
        </p:nvGrpSpPr>
        <p:grpSpPr>
          <a:xfrm rot="5400000">
            <a:off x="8527304" y="-275581"/>
            <a:ext cx="1233392" cy="148253"/>
            <a:chOff x="0" y="0"/>
            <a:chExt cx="4754608" cy="571500"/>
          </a:xfrm>
        </p:grpSpPr>
        <p:sp>
          <p:nvSpPr>
            <p:cNvPr id="14" name="Freeform 14"/>
            <p:cNvSpPr/>
            <p:nvPr/>
          </p:nvSpPr>
          <p:spPr>
            <a:xfrm>
              <a:off x="0" y="255270"/>
              <a:ext cx="4754608" cy="69850"/>
            </a:xfrm>
            <a:custGeom>
              <a:avLst/>
              <a:gdLst/>
              <a:ahLst/>
              <a:cxnLst/>
              <a:rect l="l" t="t" r="r" b="b"/>
              <a:pathLst>
                <a:path w="4754608" h="69850">
                  <a:moveTo>
                    <a:pt x="4463778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4754608" y="69850"/>
                  </a:lnTo>
                  <a:lnTo>
                    <a:pt x="4754608" y="0"/>
                  </a:lnTo>
                  <a:close/>
                </a:path>
              </a:pathLst>
            </a:custGeom>
            <a:solidFill>
              <a:srgbClr val="E09900"/>
            </a:solidFill>
          </p:spPr>
        </p:sp>
      </p:grpSp>
      <p:grpSp>
        <p:nvGrpSpPr>
          <p:cNvPr id="15" name="Group 15"/>
          <p:cNvGrpSpPr/>
          <p:nvPr/>
        </p:nvGrpSpPr>
        <p:grpSpPr>
          <a:xfrm rot="5400000">
            <a:off x="8527304" y="10429330"/>
            <a:ext cx="1233392" cy="148253"/>
            <a:chOff x="0" y="0"/>
            <a:chExt cx="4754608" cy="571500"/>
          </a:xfrm>
        </p:grpSpPr>
        <p:sp>
          <p:nvSpPr>
            <p:cNvPr id="16" name="Freeform 16"/>
            <p:cNvSpPr/>
            <p:nvPr/>
          </p:nvSpPr>
          <p:spPr>
            <a:xfrm>
              <a:off x="0" y="255270"/>
              <a:ext cx="4754608" cy="69850"/>
            </a:xfrm>
            <a:custGeom>
              <a:avLst/>
              <a:gdLst/>
              <a:ahLst/>
              <a:cxnLst/>
              <a:rect l="l" t="t" r="r" b="b"/>
              <a:pathLst>
                <a:path w="4754608" h="69850">
                  <a:moveTo>
                    <a:pt x="4463778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4754608" y="69850"/>
                  </a:lnTo>
                  <a:lnTo>
                    <a:pt x="4754608" y="0"/>
                  </a:lnTo>
                  <a:close/>
                </a:path>
              </a:pathLst>
            </a:custGeom>
            <a:solidFill>
              <a:srgbClr val="E09900"/>
            </a:solidFill>
          </p:spPr>
        </p:sp>
      </p:grpSp>
      <p:grpSp>
        <p:nvGrpSpPr>
          <p:cNvPr id="17" name="Group 17"/>
          <p:cNvGrpSpPr/>
          <p:nvPr/>
        </p:nvGrpSpPr>
        <p:grpSpPr>
          <a:xfrm rot="-10800000">
            <a:off x="14488783" y="1233315"/>
            <a:ext cx="1192291" cy="148253"/>
            <a:chOff x="0" y="0"/>
            <a:chExt cx="4596169" cy="571500"/>
          </a:xfrm>
        </p:grpSpPr>
        <p:sp>
          <p:nvSpPr>
            <p:cNvPr id="18" name="Freeform 18"/>
            <p:cNvSpPr/>
            <p:nvPr/>
          </p:nvSpPr>
          <p:spPr>
            <a:xfrm>
              <a:off x="0" y="255270"/>
              <a:ext cx="4596169" cy="69850"/>
            </a:xfrm>
            <a:custGeom>
              <a:avLst/>
              <a:gdLst/>
              <a:ahLst/>
              <a:cxnLst/>
              <a:rect l="l" t="t" r="r" b="b"/>
              <a:pathLst>
                <a:path w="4596169" h="69850">
                  <a:moveTo>
                    <a:pt x="4305339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4596169" y="69850"/>
                  </a:lnTo>
                  <a:lnTo>
                    <a:pt x="4596169" y="0"/>
                  </a:lnTo>
                  <a:close/>
                </a:path>
              </a:pathLst>
            </a:custGeom>
            <a:solidFill>
              <a:srgbClr val="E09900"/>
            </a:solidFill>
          </p:spPr>
        </p:sp>
      </p:grpSp>
      <p:sp>
        <p:nvSpPr>
          <p:cNvPr id="19" name="TextBox 5">
            <a:extLst>
              <a:ext uri="{FF2B5EF4-FFF2-40B4-BE49-F238E27FC236}">
                <a16:creationId xmlns:a16="http://schemas.microsoft.com/office/drawing/2014/main" id="{B8E4EA5E-DCAE-344E-9C97-BC6A916AD5C1}"/>
              </a:ext>
            </a:extLst>
          </p:cNvPr>
          <p:cNvSpPr txBox="1"/>
          <p:nvPr/>
        </p:nvSpPr>
        <p:spPr>
          <a:xfrm>
            <a:off x="2025058" y="2082472"/>
            <a:ext cx="13416967" cy="41493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359"/>
              </a:lnSpc>
            </a:pPr>
            <a:r>
              <a:rPr lang="en-US" sz="3200" spc="60" dirty="0">
                <a:solidFill>
                  <a:srgbClr val="000000"/>
                </a:solidFill>
                <a:latin typeface="Lato"/>
                <a:ea typeface="Lato"/>
                <a:cs typeface="Lato"/>
              </a:rPr>
              <a:t>Issues:</a:t>
            </a:r>
          </a:p>
          <a:p>
            <a:pPr marL="342900" indent="-342900">
              <a:lnSpc>
                <a:spcPts val="3359"/>
              </a:lnSpc>
              <a:buFont typeface="Arial" panose="020B0604020202020204" pitchFamily="34" charset="0"/>
              <a:buChar char="•"/>
            </a:pPr>
            <a:endParaRPr lang="en-US" sz="3200" spc="60" dirty="0">
              <a:solidFill>
                <a:srgbClr val="000000"/>
              </a:solidFill>
              <a:latin typeface="Lato"/>
              <a:ea typeface="Lato"/>
              <a:cs typeface="Lato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800" spc="60" dirty="0">
                <a:solidFill>
                  <a:srgbClr val="000000"/>
                </a:solidFill>
                <a:latin typeface="Lato"/>
                <a:ea typeface="Lato"/>
                <a:cs typeface="Lato"/>
              </a:rPr>
              <a:t>Pre-1996 SA is void if it is a perpetuity.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800" spc="60" dirty="0">
              <a:solidFill>
                <a:srgbClr val="000000"/>
              </a:solidFill>
              <a:latin typeface="Lato"/>
              <a:ea typeface="Lato"/>
              <a:cs typeface="Lato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800" spc="60" dirty="0">
                <a:solidFill>
                  <a:srgbClr val="000000"/>
                </a:solidFill>
                <a:latin typeface="Lato"/>
                <a:ea typeface="Lato"/>
                <a:cs typeface="Lato"/>
              </a:rPr>
              <a:t>Different to remoteness of vesting and accumulation</a:t>
            </a:r>
          </a:p>
          <a:p>
            <a:pPr lvl="1"/>
            <a:endParaRPr lang="en-US" sz="2800" spc="60" dirty="0">
              <a:solidFill>
                <a:srgbClr val="000000"/>
              </a:solidFill>
              <a:latin typeface="Lato"/>
              <a:ea typeface="Lato"/>
              <a:cs typeface="Lato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800" spc="60" dirty="0">
                <a:solidFill>
                  <a:srgbClr val="000000"/>
                </a:solidFill>
                <a:latin typeface="Lato"/>
                <a:ea typeface="Lato"/>
                <a:cs typeface="Lato"/>
              </a:rPr>
              <a:t>Trust might acquire property in a Traditional Jurisdiction</a:t>
            </a:r>
          </a:p>
          <a:p>
            <a:pPr lvl="1">
              <a:lnSpc>
                <a:spcPts val="4479"/>
              </a:lnSpc>
            </a:pPr>
            <a:endParaRPr lang="en-US" sz="3199" dirty="0">
              <a:solidFill>
                <a:srgbClr val="000000"/>
              </a:solidFill>
              <a:latin typeface="Lato"/>
            </a:endParaRPr>
          </a:p>
          <a:p>
            <a:pPr>
              <a:lnSpc>
                <a:spcPts val="4479"/>
              </a:lnSpc>
            </a:pPr>
            <a:endParaRPr lang="en-US" sz="3199" dirty="0">
              <a:solidFill>
                <a:srgbClr val="000000"/>
              </a:solidFill>
              <a:latin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18199705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681075" y="-27133"/>
            <a:ext cx="2620907" cy="10341266"/>
            <a:chOff x="0" y="0"/>
            <a:chExt cx="527397" cy="208094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27397" cy="2080940"/>
            </a:xfrm>
            <a:custGeom>
              <a:avLst/>
              <a:gdLst/>
              <a:ahLst/>
              <a:cxnLst/>
              <a:rect l="l" t="t" r="r" b="b"/>
              <a:pathLst>
                <a:path w="527397" h="2080940">
                  <a:moveTo>
                    <a:pt x="0" y="0"/>
                  </a:moveTo>
                  <a:lnTo>
                    <a:pt x="527397" y="0"/>
                  </a:lnTo>
                  <a:lnTo>
                    <a:pt x="527397" y="2080940"/>
                  </a:lnTo>
                  <a:lnTo>
                    <a:pt x="0" y="2080940"/>
                  </a:lnTo>
                  <a:close/>
                </a:path>
              </a:pathLst>
            </a:custGeom>
            <a:solidFill>
              <a:schemeClr val="tx1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1819336" y="2127903"/>
            <a:ext cx="7480943" cy="19693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59"/>
              </a:lnSpc>
            </a:pPr>
            <a:r>
              <a:rPr lang="en-US" sz="3200" spc="60" dirty="0">
                <a:solidFill>
                  <a:srgbClr val="000000"/>
                </a:solidFill>
                <a:latin typeface="Lato"/>
                <a:ea typeface="Lato"/>
                <a:cs typeface="Lato"/>
              </a:rPr>
              <a:t>Improved example:</a:t>
            </a:r>
          </a:p>
          <a:p>
            <a:pPr marL="342900" indent="-342900">
              <a:lnSpc>
                <a:spcPts val="3359"/>
              </a:lnSpc>
              <a:buFont typeface="Arial" panose="020B0604020202020204" pitchFamily="34" charset="0"/>
              <a:buChar char="•"/>
            </a:pPr>
            <a:endParaRPr lang="en-US" sz="3200" spc="60" dirty="0">
              <a:solidFill>
                <a:srgbClr val="000000"/>
              </a:solidFill>
              <a:latin typeface="Lato"/>
              <a:ea typeface="Lato"/>
              <a:cs typeface="Lato"/>
            </a:endParaRPr>
          </a:p>
          <a:p>
            <a:pPr>
              <a:lnSpc>
                <a:spcPts val="4479"/>
              </a:lnSpc>
            </a:pPr>
            <a:endParaRPr lang="en-US" sz="3199" dirty="0">
              <a:solidFill>
                <a:srgbClr val="000000"/>
              </a:solidFill>
              <a:latin typeface="Lato"/>
            </a:endParaRPr>
          </a:p>
          <a:p>
            <a:pPr>
              <a:lnSpc>
                <a:spcPts val="4479"/>
              </a:lnSpc>
            </a:pPr>
            <a:endParaRPr lang="en-US" sz="3199" dirty="0">
              <a:solidFill>
                <a:srgbClr val="000000"/>
              </a:solidFill>
              <a:latin typeface="Lato"/>
            </a:endParaRPr>
          </a:p>
        </p:txBody>
      </p:sp>
      <p:sp>
        <p:nvSpPr>
          <p:cNvPr id="7" name="TextBox 7"/>
          <p:cNvSpPr txBox="1"/>
          <p:nvPr/>
        </p:nvSpPr>
        <p:spPr>
          <a:xfrm rot="-5400000">
            <a:off x="16931793" y="9480049"/>
            <a:ext cx="1358639" cy="2552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</a:pPr>
            <a:r>
              <a:rPr lang="en-US" sz="1599" spc="127" dirty="0">
                <a:solidFill>
                  <a:srgbClr val="FFFFFF"/>
                </a:solidFill>
                <a:latin typeface="Lato"/>
              </a:rPr>
              <a:t>27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29324" y="1066075"/>
            <a:ext cx="15233461" cy="9079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767"/>
              </a:lnSpc>
            </a:pPr>
            <a:r>
              <a:rPr lang="en-US" sz="6600" spc="64" dirty="0">
                <a:solidFill>
                  <a:srgbClr val="000342"/>
                </a:solidFill>
                <a:latin typeface="Prata"/>
              </a:rPr>
              <a:t>10. I hate failed Perpetuity Periods</a:t>
            </a:r>
          </a:p>
        </p:txBody>
      </p:sp>
      <p:grpSp>
        <p:nvGrpSpPr>
          <p:cNvPr id="9" name="Group 9"/>
          <p:cNvGrpSpPr/>
          <p:nvPr/>
        </p:nvGrpSpPr>
        <p:grpSpPr>
          <a:xfrm rot="5400000">
            <a:off x="651183" y="8243855"/>
            <a:ext cx="1268746" cy="148253"/>
            <a:chOff x="0" y="0"/>
            <a:chExt cx="4890895" cy="571500"/>
          </a:xfrm>
        </p:grpSpPr>
        <p:sp>
          <p:nvSpPr>
            <p:cNvPr id="10" name="Freeform 10"/>
            <p:cNvSpPr/>
            <p:nvPr/>
          </p:nvSpPr>
          <p:spPr>
            <a:xfrm>
              <a:off x="0" y="255270"/>
              <a:ext cx="4890895" cy="69850"/>
            </a:xfrm>
            <a:custGeom>
              <a:avLst/>
              <a:gdLst/>
              <a:ahLst/>
              <a:cxnLst/>
              <a:rect l="l" t="t" r="r" b="b"/>
              <a:pathLst>
                <a:path w="4890895" h="69850">
                  <a:moveTo>
                    <a:pt x="4600065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4890895" y="69850"/>
                  </a:lnTo>
                  <a:lnTo>
                    <a:pt x="4890895" y="0"/>
                  </a:lnTo>
                  <a:close/>
                </a:path>
              </a:pathLst>
            </a:custGeom>
            <a:solidFill>
              <a:srgbClr val="E09900"/>
            </a:solidFill>
          </p:spPr>
        </p:sp>
      </p:grpSp>
      <p:grpSp>
        <p:nvGrpSpPr>
          <p:cNvPr id="13" name="Group 13"/>
          <p:cNvGrpSpPr/>
          <p:nvPr/>
        </p:nvGrpSpPr>
        <p:grpSpPr>
          <a:xfrm rot="5400000">
            <a:off x="8527304" y="-275581"/>
            <a:ext cx="1233392" cy="148253"/>
            <a:chOff x="0" y="0"/>
            <a:chExt cx="4754608" cy="571500"/>
          </a:xfrm>
        </p:grpSpPr>
        <p:sp>
          <p:nvSpPr>
            <p:cNvPr id="14" name="Freeform 14"/>
            <p:cNvSpPr/>
            <p:nvPr/>
          </p:nvSpPr>
          <p:spPr>
            <a:xfrm>
              <a:off x="0" y="255270"/>
              <a:ext cx="4754608" cy="69850"/>
            </a:xfrm>
            <a:custGeom>
              <a:avLst/>
              <a:gdLst/>
              <a:ahLst/>
              <a:cxnLst/>
              <a:rect l="l" t="t" r="r" b="b"/>
              <a:pathLst>
                <a:path w="4754608" h="69850">
                  <a:moveTo>
                    <a:pt x="4463778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4754608" y="69850"/>
                  </a:lnTo>
                  <a:lnTo>
                    <a:pt x="4754608" y="0"/>
                  </a:lnTo>
                  <a:close/>
                </a:path>
              </a:pathLst>
            </a:custGeom>
            <a:solidFill>
              <a:srgbClr val="E09900"/>
            </a:solidFill>
          </p:spPr>
        </p:sp>
      </p:grpSp>
      <p:grpSp>
        <p:nvGrpSpPr>
          <p:cNvPr id="15" name="Group 15"/>
          <p:cNvGrpSpPr/>
          <p:nvPr/>
        </p:nvGrpSpPr>
        <p:grpSpPr>
          <a:xfrm rot="5400000">
            <a:off x="8527304" y="10429330"/>
            <a:ext cx="1233392" cy="148253"/>
            <a:chOff x="0" y="0"/>
            <a:chExt cx="4754608" cy="571500"/>
          </a:xfrm>
        </p:grpSpPr>
        <p:sp>
          <p:nvSpPr>
            <p:cNvPr id="16" name="Freeform 16"/>
            <p:cNvSpPr/>
            <p:nvPr/>
          </p:nvSpPr>
          <p:spPr>
            <a:xfrm>
              <a:off x="0" y="255270"/>
              <a:ext cx="4754608" cy="69850"/>
            </a:xfrm>
            <a:custGeom>
              <a:avLst/>
              <a:gdLst/>
              <a:ahLst/>
              <a:cxnLst/>
              <a:rect l="l" t="t" r="r" b="b"/>
              <a:pathLst>
                <a:path w="4754608" h="69850">
                  <a:moveTo>
                    <a:pt x="4463778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4754608" y="69850"/>
                  </a:lnTo>
                  <a:lnTo>
                    <a:pt x="4754608" y="0"/>
                  </a:lnTo>
                  <a:close/>
                </a:path>
              </a:pathLst>
            </a:custGeom>
            <a:solidFill>
              <a:srgbClr val="E09900"/>
            </a:solidFill>
          </p:spPr>
        </p:sp>
      </p:grpSp>
      <p:grpSp>
        <p:nvGrpSpPr>
          <p:cNvPr id="17" name="Group 17"/>
          <p:cNvGrpSpPr/>
          <p:nvPr/>
        </p:nvGrpSpPr>
        <p:grpSpPr>
          <a:xfrm rot="-10800000">
            <a:off x="14488783" y="1233315"/>
            <a:ext cx="1192291" cy="148253"/>
            <a:chOff x="0" y="0"/>
            <a:chExt cx="4596169" cy="571500"/>
          </a:xfrm>
        </p:grpSpPr>
        <p:sp>
          <p:nvSpPr>
            <p:cNvPr id="18" name="Freeform 18"/>
            <p:cNvSpPr/>
            <p:nvPr/>
          </p:nvSpPr>
          <p:spPr>
            <a:xfrm>
              <a:off x="0" y="255270"/>
              <a:ext cx="4596169" cy="69850"/>
            </a:xfrm>
            <a:custGeom>
              <a:avLst/>
              <a:gdLst/>
              <a:ahLst/>
              <a:cxnLst/>
              <a:rect l="l" t="t" r="r" b="b"/>
              <a:pathLst>
                <a:path w="4596169" h="69850">
                  <a:moveTo>
                    <a:pt x="4305339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4596169" y="69850"/>
                  </a:lnTo>
                  <a:lnTo>
                    <a:pt x="4596169" y="0"/>
                  </a:lnTo>
                  <a:close/>
                </a:path>
              </a:pathLst>
            </a:custGeom>
            <a:solidFill>
              <a:srgbClr val="E09900"/>
            </a:solidFill>
          </p:spPr>
        </p:sp>
      </p:grpSp>
      <p:pic>
        <p:nvPicPr>
          <p:cNvPr id="19" name="Picture 18" descr="Text, letter&#10;&#10;Description automatically generated">
            <a:extLst>
              <a:ext uri="{FF2B5EF4-FFF2-40B4-BE49-F238E27FC236}">
                <a16:creationId xmlns:a16="http://schemas.microsoft.com/office/drawing/2014/main" id="{180A1766-90A6-4BF0-B258-DFA1A5F213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4105" y="2810897"/>
            <a:ext cx="10820307" cy="5403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52605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364056"/>
            <a:ext cx="14390424" cy="8922944"/>
            <a:chOff x="0" y="0"/>
            <a:chExt cx="3915522" cy="242786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915522" cy="2427863"/>
            </a:xfrm>
            <a:custGeom>
              <a:avLst/>
              <a:gdLst/>
              <a:ahLst/>
              <a:cxnLst/>
              <a:rect l="l" t="t" r="r" b="b"/>
              <a:pathLst>
                <a:path w="3915522" h="2427863">
                  <a:moveTo>
                    <a:pt x="0" y="0"/>
                  </a:moveTo>
                  <a:lnTo>
                    <a:pt x="3915522" y="0"/>
                  </a:lnTo>
                  <a:lnTo>
                    <a:pt x="3915522" y="2427863"/>
                  </a:lnTo>
                  <a:lnTo>
                    <a:pt x="0" y="2427863"/>
                  </a:lnTo>
                  <a:close/>
                </a:path>
              </a:pathLst>
            </a:custGeom>
            <a:solidFill>
              <a:srgbClr val="000342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 l="77" r="77"/>
          <a:stretch>
            <a:fillRect/>
          </a:stretch>
        </p:blipFill>
        <p:spPr>
          <a:xfrm>
            <a:off x="3908281" y="-1101158"/>
            <a:ext cx="15023838" cy="10043992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-11377" y="1364056"/>
            <a:ext cx="14401801" cy="8941289"/>
            <a:chOff x="0" y="0"/>
            <a:chExt cx="4953469" cy="307533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953469" cy="3075337"/>
            </a:xfrm>
            <a:custGeom>
              <a:avLst/>
              <a:gdLst/>
              <a:ahLst/>
              <a:cxnLst/>
              <a:rect l="l" t="t" r="r" b="b"/>
              <a:pathLst>
                <a:path w="4953469" h="3075337">
                  <a:moveTo>
                    <a:pt x="0" y="0"/>
                  </a:moveTo>
                  <a:lnTo>
                    <a:pt x="4953469" y="0"/>
                  </a:lnTo>
                  <a:lnTo>
                    <a:pt x="4953469" y="3075337"/>
                  </a:lnTo>
                  <a:lnTo>
                    <a:pt x="0" y="3075337"/>
                  </a:lnTo>
                  <a:close/>
                </a:path>
              </a:pathLst>
            </a:custGeom>
            <a:solidFill>
              <a:schemeClr val="tx1">
                <a:alpha val="84705"/>
              </a:schemeClr>
            </a:solidFill>
          </p:spPr>
        </p:sp>
      </p:grpSp>
      <p:grpSp>
        <p:nvGrpSpPr>
          <p:cNvPr id="7" name="Group 7"/>
          <p:cNvGrpSpPr/>
          <p:nvPr/>
        </p:nvGrpSpPr>
        <p:grpSpPr>
          <a:xfrm rot="5400000">
            <a:off x="1967171" y="1299340"/>
            <a:ext cx="1268746" cy="148253"/>
            <a:chOff x="0" y="0"/>
            <a:chExt cx="4890895" cy="571500"/>
          </a:xfrm>
        </p:grpSpPr>
        <p:sp>
          <p:nvSpPr>
            <p:cNvPr id="8" name="Freeform 8"/>
            <p:cNvSpPr/>
            <p:nvPr/>
          </p:nvSpPr>
          <p:spPr>
            <a:xfrm>
              <a:off x="0" y="255270"/>
              <a:ext cx="4890895" cy="69850"/>
            </a:xfrm>
            <a:custGeom>
              <a:avLst/>
              <a:gdLst/>
              <a:ahLst/>
              <a:cxnLst/>
              <a:rect l="l" t="t" r="r" b="b"/>
              <a:pathLst>
                <a:path w="4890895" h="69850">
                  <a:moveTo>
                    <a:pt x="4600065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4890895" y="69850"/>
                  </a:lnTo>
                  <a:lnTo>
                    <a:pt x="4890895" y="0"/>
                  </a:lnTo>
                  <a:close/>
                </a:path>
              </a:pathLst>
            </a:custGeom>
            <a:solidFill>
              <a:srgbClr val="E09900"/>
            </a:solidFill>
          </p:spPr>
        </p:sp>
      </p:grpSp>
      <p:grpSp>
        <p:nvGrpSpPr>
          <p:cNvPr id="9" name="Group 9"/>
          <p:cNvGrpSpPr/>
          <p:nvPr/>
        </p:nvGrpSpPr>
        <p:grpSpPr>
          <a:xfrm rot="5400000">
            <a:off x="8483059" y="-253886"/>
            <a:ext cx="1321882" cy="148253"/>
            <a:chOff x="0" y="0"/>
            <a:chExt cx="5095730" cy="571500"/>
          </a:xfrm>
        </p:grpSpPr>
        <p:sp>
          <p:nvSpPr>
            <p:cNvPr id="10" name="Freeform 10"/>
            <p:cNvSpPr/>
            <p:nvPr/>
          </p:nvSpPr>
          <p:spPr>
            <a:xfrm>
              <a:off x="0" y="255270"/>
              <a:ext cx="5095730" cy="69850"/>
            </a:xfrm>
            <a:custGeom>
              <a:avLst/>
              <a:gdLst/>
              <a:ahLst/>
              <a:cxnLst/>
              <a:rect l="l" t="t" r="r" b="b"/>
              <a:pathLst>
                <a:path w="5095730" h="69850">
                  <a:moveTo>
                    <a:pt x="4804900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5095730" y="69850"/>
                  </a:lnTo>
                  <a:lnTo>
                    <a:pt x="5095730" y="0"/>
                  </a:lnTo>
                  <a:close/>
                </a:path>
              </a:pathLst>
            </a:custGeom>
            <a:solidFill>
              <a:srgbClr val="E09900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2601544" y="2987060"/>
            <a:ext cx="7868053" cy="1471938"/>
            <a:chOff x="0" y="-28575"/>
            <a:chExt cx="10490738" cy="1962583"/>
          </a:xfrm>
        </p:grpSpPr>
        <p:sp>
          <p:nvSpPr>
            <p:cNvPr id="12" name="TextBox 12"/>
            <p:cNvSpPr txBox="1"/>
            <p:nvPr/>
          </p:nvSpPr>
          <p:spPr>
            <a:xfrm>
              <a:off x="0" y="-28575"/>
              <a:ext cx="10490728" cy="138499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8063"/>
                </a:lnSpc>
              </a:pPr>
              <a:r>
                <a:rPr lang="en-US" sz="6399" spc="57" dirty="0">
                  <a:solidFill>
                    <a:srgbClr val="FFFFFF"/>
                  </a:solidFill>
                  <a:latin typeface="Prata"/>
                </a:rPr>
                <a:t>Contact Us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5" y="1225613"/>
              <a:ext cx="10490733" cy="7083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479"/>
                </a:lnSpc>
              </a:pPr>
              <a:r>
                <a:rPr lang="en-US" sz="3199" dirty="0">
                  <a:solidFill>
                    <a:srgbClr val="FFFFFF"/>
                  </a:solidFill>
                  <a:latin typeface="Lato"/>
                </a:rPr>
                <a:t>For questions or more information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2601544" y="5169761"/>
            <a:ext cx="7868058" cy="3773074"/>
            <a:chOff x="0" y="0"/>
            <a:chExt cx="10490744" cy="5030765"/>
          </a:xfrm>
        </p:grpSpPr>
        <p:sp>
          <p:nvSpPr>
            <p:cNvPr id="15" name="TextBox 15"/>
            <p:cNvSpPr txBox="1"/>
            <p:nvPr/>
          </p:nvSpPr>
          <p:spPr>
            <a:xfrm>
              <a:off x="0" y="-47625"/>
              <a:ext cx="10490733" cy="4587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940"/>
                </a:lnSpc>
              </a:pPr>
              <a:r>
                <a:rPr lang="en-US" sz="2100" dirty="0">
                  <a:solidFill>
                    <a:srgbClr val="FFFFFF"/>
                  </a:solidFill>
                  <a:latin typeface="Lato Bold"/>
                </a:rPr>
                <a:t>ADDRESS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5" y="826731"/>
              <a:ext cx="10490733" cy="5199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359"/>
                </a:lnSpc>
              </a:pPr>
              <a:r>
                <a:rPr lang="en-US" sz="2400" spc="60" dirty="0">
                  <a:solidFill>
                    <a:srgbClr val="FFFFFF"/>
                  </a:solidFill>
                  <a:latin typeface="Lato"/>
                </a:rPr>
                <a:t>Unit 5, 72 - 78 Carrington Street, Adelaide 5000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5" y="1769597"/>
              <a:ext cx="10490733" cy="4587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940"/>
                </a:lnSpc>
              </a:pPr>
              <a:r>
                <a:rPr lang="en-US" sz="2100">
                  <a:solidFill>
                    <a:srgbClr val="FFFFFF"/>
                  </a:solidFill>
                  <a:latin typeface="HK Grotesk Bold"/>
                </a:rPr>
                <a:t>PHONE NUMBER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11" y="2552935"/>
              <a:ext cx="10490733" cy="5199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359"/>
                </a:lnSpc>
              </a:pPr>
              <a:r>
                <a:rPr lang="en-US" sz="2400" spc="60">
                  <a:solidFill>
                    <a:srgbClr val="FFFFFF"/>
                  </a:solidFill>
                  <a:latin typeface="Lato"/>
                </a:rPr>
                <a:t>0403 873 498</a:t>
              </a: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11" y="3586818"/>
              <a:ext cx="10490733" cy="4587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940"/>
                </a:lnSpc>
              </a:pPr>
              <a:r>
                <a:rPr lang="en-US" sz="2100">
                  <a:solidFill>
                    <a:srgbClr val="FFFFFF"/>
                  </a:solidFill>
                  <a:latin typeface="Lato Bold"/>
                </a:rPr>
                <a:t>EMAIL ADDRESS</a:t>
              </a: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11" y="4510779"/>
              <a:ext cx="10490733" cy="5199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359"/>
                </a:lnSpc>
              </a:pPr>
              <a:r>
                <a:rPr lang="en-US" sz="2400" spc="60" dirty="0" err="1">
                  <a:solidFill>
                    <a:srgbClr val="FFFFFF"/>
                  </a:solidFill>
                  <a:latin typeface="Lato"/>
                </a:rPr>
                <a:t>adrian@cartlandlaw.com</a:t>
              </a:r>
              <a:endParaRPr lang="en-US" sz="2400" spc="60" dirty="0">
                <a:solidFill>
                  <a:srgbClr val="FFFFFF"/>
                </a:solidFill>
                <a:latin typeface="Lato"/>
              </a:endParaRPr>
            </a:p>
          </p:txBody>
        </p:sp>
      </p:grp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681075" y="-27133"/>
            <a:ext cx="2620907" cy="10341266"/>
            <a:chOff x="0" y="0"/>
            <a:chExt cx="527397" cy="208094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27397" cy="2080940"/>
            </a:xfrm>
            <a:custGeom>
              <a:avLst/>
              <a:gdLst/>
              <a:ahLst/>
              <a:cxnLst/>
              <a:rect l="l" t="t" r="r" b="b"/>
              <a:pathLst>
                <a:path w="527397" h="2080940">
                  <a:moveTo>
                    <a:pt x="0" y="0"/>
                  </a:moveTo>
                  <a:lnTo>
                    <a:pt x="527397" y="0"/>
                  </a:lnTo>
                  <a:lnTo>
                    <a:pt x="527397" y="2080940"/>
                  </a:lnTo>
                  <a:lnTo>
                    <a:pt x="0" y="2080940"/>
                  </a:lnTo>
                  <a:close/>
                </a:path>
              </a:pathLst>
            </a:custGeom>
            <a:solidFill>
              <a:schemeClr val="tx1"/>
            </a:solidFill>
          </p:spPr>
        </p:sp>
      </p:grpSp>
      <p:grpSp>
        <p:nvGrpSpPr>
          <p:cNvPr id="9" name="Group 9"/>
          <p:cNvGrpSpPr/>
          <p:nvPr/>
        </p:nvGrpSpPr>
        <p:grpSpPr>
          <a:xfrm rot="5400000">
            <a:off x="651183" y="8243855"/>
            <a:ext cx="1268746" cy="148253"/>
            <a:chOff x="0" y="0"/>
            <a:chExt cx="4890895" cy="571500"/>
          </a:xfrm>
        </p:grpSpPr>
        <p:sp>
          <p:nvSpPr>
            <p:cNvPr id="10" name="Freeform 10"/>
            <p:cNvSpPr/>
            <p:nvPr/>
          </p:nvSpPr>
          <p:spPr>
            <a:xfrm>
              <a:off x="0" y="255270"/>
              <a:ext cx="4890895" cy="69850"/>
            </a:xfrm>
            <a:custGeom>
              <a:avLst/>
              <a:gdLst/>
              <a:ahLst/>
              <a:cxnLst/>
              <a:rect l="l" t="t" r="r" b="b"/>
              <a:pathLst>
                <a:path w="4890895" h="69850">
                  <a:moveTo>
                    <a:pt x="4600065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4890895" y="69850"/>
                  </a:lnTo>
                  <a:lnTo>
                    <a:pt x="4890895" y="0"/>
                  </a:lnTo>
                  <a:close/>
                </a:path>
              </a:pathLst>
            </a:custGeom>
            <a:solidFill>
              <a:srgbClr val="E09900"/>
            </a:solidFill>
          </p:spPr>
        </p:sp>
      </p:grpSp>
      <p:grpSp>
        <p:nvGrpSpPr>
          <p:cNvPr id="13" name="Group 13"/>
          <p:cNvGrpSpPr/>
          <p:nvPr/>
        </p:nvGrpSpPr>
        <p:grpSpPr>
          <a:xfrm rot="5400000">
            <a:off x="8527304" y="-275581"/>
            <a:ext cx="1233392" cy="148253"/>
            <a:chOff x="0" y="0"/>
            <a:chExt cx="4754608" cy="571500"/>
          </a:xfrm>
        </p:grpSpPr>
        <p:sp>
          <p:nvSpPr>
            <p:cNvPr id="14" name="Freeform 14"/>
            <p:cNvSpPr/>
            <p:nvPr/>
          </p:nvSpPr>
          <p:spPr>
            <a:xfrm>
              <a:off x="0" y="255270"/>
              <a:ext cx="4754608" cy="69850"/>
            </a:xfrm>
            <a:custGeom>
              <a:avLst/>
              <a:gdLst/>
              <a:ahLst/>
              <a:cxnLst/>
              <a:rect l="l" t="t" r="r" b="b"/>
              <a:pathLst>
                <a:path w="4754608" h="69850">
                  <a:moveTo>
                    <a:pt x="4463778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4754608" y="69850"/>
                  </a:lnTo>
                  <a:lnTo>
                    <a:pt x="4754608" y="0"/>
                  </a:lnTo>
                  <a:close/>
                </a:path>
              </a:pathLst>
            </a:custGeom>
            <a:solidFill>
              <a:srgbClr val="E09900"/>
            </a:solidFill>
          </p:spPr>
        </p:sp>
      </p:grpSp>
      <p:grpSp>
        <p:nvGrpSpPr>
          <p:cNvPr id="15" name="Group 15"/>
          <p:cNvGrpSpPr/>
          <p:nvPr/>
        </p:nvGrpSpPr>
        <p:grpSpPr>
          <a:xfrm rot="5400000">
            <a:off x="8527304" y="10429330"/>
            <a:ext cx="1233392" cy="148253"/>
            <a:chOff x="0" y="0"/>
            <a:chExt cx="4754608" cy="571500"/>
          </a:xfrm>
        </p:grpSpPr>
        <p:sp>
          <p:nvSpPr>
            <p:cNvPr id="16" name="Freeform 16"/>
            <p:cNvSpPr/>
            <p:nvPr/>
          </p:nvSpPr>
          <p:spPr>
            <a:xfrm>
              <a:off x="0" y="255270"/>
              <a:ext cx="4754608" cy="69850"/>
            </a:xfrm>
            <a:custGeom>
              <a:avLst/>
              <a:gdLst/>
              <a:ahLst/>
              <a:cxnLst/>
              <a:rect l="l" t="t" r="r" b="b"/>
              <a:pathLst>
                <a:path w="4754608" h="69850">
                  <a:moveTo>
                    <a:pt x="4463778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4754608" y="69850"/>
                  </a:lnTo>
                  <a:lnTo>
                    <a:pt x="4754608" y="0"/>
                  </a:lnTo>
                  <a:close/>
                </a:path>
              </a:pathLst>
            </a:custGeom>
            <a:solidFill>
              <a:srgbClr val="E09900"/>
            </a:solidFill>
          </p:spPr>
        </p:sp>
      </p:grpSp>
      <p:grpSp>
        <p:nvGrpSpPr>
          <p:cNvPr id="17" name="Group 17"/>
          <p:cNvGrpSpPr/>
          <p:nvPr/>
        </p:nvGrpSpPr>
        <p:grpSpPr>
          <a:xfrm rot="-10800000">
            <a:off x="14488783" y="1233315"/>
            <a:ext cx="1192291" cy="148253"/>
            <a:chOff x="0" y="0"/>
            <a:chExt cx="4596169" cy="571500"/>
          </a:xfrm>
        </p:grpSpPr>
        <p:sp>
          <p:nvSpPr>
            <p:cNvPr id="18" name="Freeform 18"/>
            <p:cNvSpPr/>
            <p:nvPr/>
          </p:nvSpPr>
          <p:spPr>
            <a:xfrm>
              <a:off x="0" y="255270"/>
              <a:ext cx="4596169" cy="69850"/>
            </a:xfrm>
            <a:custGeom>
              <a:avLst/>
              <a:gdLst/>
              <a:ahLst/>
              <a:cxnLst/>
              <a:rect l="l" t="t" r="r" b="b"/>
              <a:pathLst>
                <a:path w="4596169" h="69850">
                  <a:moveTo>
                    <a:pt x="4305339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4596169" y="69850"/>
                  </a:lnTo>
                  <a:lnTo>
                    <a:pt x="4596169" y="0"/>
                  </a:lnTo>
                  <a:close/>
                </a:path>
              </a:pathLst>
            </a:custGeom>
            <a:solidFill>
              <a:srgbClr val="E09900"/>
            </a:solidFill>
          </p:spPr>
        </p:sp>
      </p:grpSp>
      <p:sp>
        <p:nvSpPr>
          <p:cNvPr id="4" name="Title 3">
            <a:extLst>
              <a:ext uri="{FF2B5EF4-FFF2-40B4-BE49-F238E27FC236}">
                <a16:creationId xmlns:a16="http://schemas.microsoft.com/office/drawing/2014/main" id="{358BC15A-4C4B-5246-A9B0-683947DCE6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5730" y="1402516"/>
            <a:ext cx="8229600" cy="1143000"/>
          </a:xfrm>
        </p:spPr>
        <p:txBody>
          <a:bodyPr/>
          <a:lstStyle/>
          <a:p>
            <a:r>
              <a:rPr lang="en-US" sz="6600" dirty="0"/>
              <a:t>Questions?</a:t>
            </a:r>
            <a:endParaRPr lang="en-US" dirty="0"/>
          </a:p>
        </p:txBody>
      </p:sp>
      <p:pic>
        <p:nvPicPr>
          <p:cNvPr id="22" name="Picture 21" descr="A person in a suit&#10;&#10;Description automatically generated with low confidence">
            <a:extLst>
              <a:ext uri="{FF2B5EF4-FFF2-40B4-BE49-F238E27FC236}">
                <a16:creationId xmlns:a16="http://schemas.microsoft.com/office/drawing/2014/main" id="{F55D2A17-7C32-FF45-8C25-86A9CA9C7A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03682" y="2780406"/>
            <a:ext cx="2936892" cy="4405338"/>
          </a:xfrm>
          <a:prstGeom prst="rect">
            <a:avLst/>
          </a:prstGeom>
        </p:spPr>
      </p:pic>
      <p:pic>
        <p:nvPicPr>
          <p:cNvPr id="26" name="Picture 25" descr="A person sitting at a table&#10;&#10;Description automatically generated with medium confidence">
            <a:extLst>
              <a:ext uri="{FF2B5EF4-FFF2-40B4-BE49-F238E27FC236}">
                <a16:creationId xmlns:a16="http://schemas.microsoft.com/office/drawing/2014/main" id="{773AFCC9-E8CF-3243-94CF-2A83ACAB6B1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94" r="18749"/>
          <a:stretch/>
        </p:blipFill>
        <p:spPr>
          <a:xfrm>
            <a:off x="2561469" y="2782009"/>
            <a:ext cx="3839331" cy="4382472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391D50C2-8C63-ED4A-88D5-2DB646907452}"/>
              </a:ext>
            </a:extLst>
          </p:cNvPr>
          <p:cNvSpPr txBox="1"/>
          <p:nvPr/>
        </p:nvSpPr>
        <p:spPr>
          <a:xfrm>
            <a:off x="2155661" y="7352629"/>
            <a:ext cx="46013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Latha" panose="020B0604020202020204" pitchFamily="34" charset="0"/>
                <a:cs typeface="Latha" panose="020B0604020202020204" pitchFamily="34" charset="0"/>
              </a:rPr>
              <a:t>Dr Campbell Rankine</a:t>
            </a:r>
            <a:r>
              <a:rPr lang="en-US" sz="2400" dirty="0">
                <a:latin typeface="Latha" panose="020B0604020202020204" pitchFamily="34" charset="0"/>
                <a:cs typeface="Latha" panose="020B0604020202020204" pitchFamily="34" charset="0"/>
              </a:rPr>
              <a:t> </a:t>
            </a:r>
            <a:r>
              <a:rPr lang="en-US" sz="2400" dirty="0">
                <a:latin typeface="Latha" panose="020B0604020202020204" pitchFamily="34" charset="0"/>
                <a:cs typeface="Latha" panose="020B0604020202020204" pitchFamily="34" charset="0"/>
                <a:hlinkClick r:id="rId4"/>
              </a:rPr>
              <a:t>campbell@campbellrankine.com.au</a:t>
            </a:r>
            <a:endParaRPr lang="en-US" sz="2400" dirty="0">
              <a:latin typeface="Latha" panose="020B0604020202020204" pitchFamily="34" charset="0"/>
              <a:cs typeface="Latha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C342366-14E2-8F41-AE27-D296BD69A5AF}"/>
              </a:ext>
            </a:extLst>
          </p:cNvPr>
          <p:cNvSpPr txBox="1"/>
          <p:nvPr/>
        </p:nvSpPr>
        <p:spPr>
          <a:xfrm>
            <a:off x="9695452" y="7336588"/>
            <a:ext cx="46013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Latha" panose="020B0604020202020204" pitchFamily="34" charset="0"/>
                <a:cs typeface="Latha" panose="020B0604020202020204" pitchFamily="34" charset="0"/>
              </a:rPr>
              <a:t>Adrian Cartland</a:t>
            </a:r>
            <a:r>
              <a:rPr lang="en-US" sz="2400" dirty="0">
                <a:latin typeface="Latha" panose="020B0604020202020204" pitchFamily="34" charset="0"/>
                <a:cs typeface="Latha" panose="020B0604020202020204" pitchFamily="34" charset="0"/>
              </a:rPr>
              <a:t> </a:t>
            </a:r>
            <a:r>
              <a:rPr lang="en-US" sz="2400" dirty="0">
                <a:latin typeface="Latha" panose="020B0604020202020204" pitchFamily="34" charset="0"/>
                <a:cs typeface="Latha" panose="020B0604020202020204" pitchFamily="34" charset="0"/>
                <a:hlinkClick r:id="rId5"/>
              </a:rPr>
              <a:t>adrian@cartlandlaw.com</a:t>
            </a:r>
            <a:endParaRPr lang="en-US" sz="2400" dirty="0">
              <a:latin typeface="Latha" panose="020B0604020202020204" pitchFamily="34" charset="0"/>
              <a:cs typeface="Lath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61514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681075" y="-27133"/>
            <a:ext cx="2620907" cy="10341266"/>
            <a:chOff x="0" y="0"/>
            <a:chExt cx="527397" cy="208094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27397" cy="2080940"/>
            </a:xfrm>
            <a:custGeom>
              <a:avLst/>
              <a:gdLst/>
              <a:ahLst/>
              <a:cxnLst/>
              <a:rect l="l" t="t" r="r" b="b"/>
              <a:pathLst>
                <a:path w="527397" h="2080940">
                  <a:moveTo>
                    <a:pt x="0" y="0"/>
                  </a:moveTo>
                  <a:lnTo>
                    <a:pt x="527397" y="0"/>
                  </a:lnTo>
                  <a:lnTo>
                    <a:pt x="527397" y="2080940"/>
                  </a:lnTo>
                  <a:lnTo>
                    <a:pt x="0" y="2080940"/>
                  </a:lnTo>
                  <a:close/>
                </a:path>
              </a:pathLst>
            </a:custGeom>
            <a:solidFill>
              <a:schemeClr val="tx1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831783" y="2603392"/>
            <a:ext cx="11131233" cy="44443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800100" lvl="1" indent="-342900">
              <a:lnSpc>
                <a:spcPts val="3359"/>
              </a:lnSpc>
              <a:buFont typeface="Arial" panose="020B0604020202020204" pitchFamily="34" charset="0"/>
              <a:buChar char="•"/>
            </a:pPr>
            <a:r>
              <a:rPr lang="en-US" sz="3200" spc="60" dirty="0">
                <a:solidFill>
                  <a:srgbClr val="000000"/>
                </a:solidFill>
                <a:latin typeface="Lato"/>
              </a:rPr>
              <a:t>Critical issues – not just drafting preferences</a:t>
            </a:r>
          </a:p>
          <a:p>
            <a:pPr marL="800100" lvl="1" indent="-342900">
              <a:lnSpc>
                <a:spcPts val="3359"/>
              </a:lnSpc>
              <a:buFont typeface="Arial" panose="020B0604020202020204" pitchFamily="34" charset="0"/>
              <a:buChar char="•"/>
            </a:pPr>
            <a:endParaRPr lang="en-US" sz="3200" spc="60" dirty="0">
              <a:solidFill>
                <a:srgbClr val="000000"/>
              </a:solidFill>
              <a:latin typeface="Lato"/>
            </a:endParaRPr>
          </a:p>
          <a:p>
            <a:pPr marL="800100" lvl="1" indent="-342900">
              <a:lnSpc>
                <a:spcPts val="3359"/>
              </a:lnSpc>
              <a:buFont typeface="Arial" panose="020B0604020202020204" pitchFamily="34" charset="0"/>
              <a:buChar char="•"/>
            </a:pPr>
            <a:r>
              <a:rPr lang="en-US" sz="3200" spc="60" dirty="0">
                <a:solidFill>
                  <a:srgbClr val="000000"/>
                </a:solidFill>
                <a:latin typeface="Lato"/>
              </a:rPr>
              <a:t>Real examples from SA in the last 10-20 years</a:t>
            </a:r>
          </a:p>
          <a:p>
            <a:pPr marL="800100" lvl="1" indent="-342900">
              <a:lnSpc>
                <a:spcPts val="3359"/>
              </a:lnSpc>
              <a:buFont typeface="Arial" panose="020B0604020202020204" pitchFamily="34" charset="0"/>
              <a:buChar char="•"/>
            </a:pPr>
            <a:endParaRPr lang="en-US" sz="3200" spc="60" dirty="0">
              <a:solidFill>
                <a:srgbClr val="000000"/>
              </a:solidFill>
              <a:latin typeface="Lato"/>
            </a:endParaRPr>
          </a:p>
          <a:p>
            <a:pPr marL="800100" lvl="1" indent="-342900">
              <a:lnSpc>
                <a:spcPts val="3359"/>
              </a:lnSpc>
              <a:buFont typeface="Arial" panose="020B0604020202020204" pitchFamily="34" charset="0"/>
              <a:buChar char="•"/>
            </a:pPr>
            <a:r>
              <a:rPr lang="en-US" sz="3200" spc="60" dirty="0">
                <a:solidFill>
                  <a:srgbClr val="000000"/>
                </a:solidFill>
                <a:latin typeface="Lato"/>
              </a:rPr>
              <a:t>De-identified, but true to the original</a:t>
            </a:r>
          </a:p>
          <a:p>
            <a:pPr marL="800100" lvl="1" indent="-342900">
              <a:lnSpc>
                <a:spcPts val="3359"/>
              </a:lnSpc>
              <a:buFont typeface="Arial" panose="020B0604020202020204" pitchFamily="34" charset="0"/>
              <a:buChar char="•"/>
            </a:pPr>
            <a:endParaRPr lang="en-US" sz="3200" spc="60" dirty="0">
              <a:solidFill>
                <a:srgbClr val="000000"/>
              </a:solidFill>
              <a:latin typeface="Lato"/>
              <a:ea typeface="Lato"/>
              <a:cs typeface="Lato"/>
            </a:endParaRPr>
          </a:p>
          <a:p>
            <a:pPr marL="800100" lvl="1" indent="-342900">
              <a:lnSpc>
                <a:spcPts val="3359"/>
              </a:lnSpc>
              <a:buFont typeface="Arial" panose="020B0604020202020204" pitchFamily="34" charset="0"/>
              <a:buChar char="•"/>
            </a:pPr>
            <a:r>
              <a:rPr lang="en-US" sz="3200" spc="60" dirty="0">
                <a:solidFill>
                  <a:srgbClr val="000000"/>
                </a:solidFill>
                <a:latin typeface="Lato"/>
                <a:ea typeface="Lato"/>
                <a:cs typeface="Lato"/>
              </a:rPr>
              <a:t>Why these issues matter</a:t>
            </a:r>
          </a:p>
          <a:p>
            <a:pPr marL="800100" lvl="1" indent="-342900">
              <a:lnSpc>
                <a:spcPts val="3359"/>
              </a:lnSpc>
              <a:buFont typeface="Arial" panose="020B0604020202020204" pitchFamily="34" charset="0"/>
              <a:buChar char="•"/>
            </a:pPr>
            <a:endParaRPr lang="en-US" sz="3200" spc="60" dirty="0">
              <a:solidFill>
                <a:srgbClr val="000000"/>
              </a:solidFill>
              <a:latin typeface="Lato"/>
              <a:ea typeface="Lato"/>
              <a:cs typeface="Lato"/>
            </a:endParaRPr>
          </a:p>
          <a:p>
            <a:pPr marL="800100" lvl="1" indent="-342900">
              <a:lnSpc>
                <a:spcPts val="3359"/>
              </a:lnSpc>
              <a:buFont typeface="Arial" panose="020B0604020202020204" pitchFamily="34" charset="0"/>
              <a:buChar char="•"/>
            </a:pPr>
            <a:r>
              <a:rPr lang="en-US" sz="3200" spc="60" dirty="0">
                <a:solidFill>
                  <a:srgbClr val="000000"/>
                </a:solidFill>
                <a:latin typeface="Lato"/>
                <a:ea typeface="Lato"/>
                <a:cs typeface="Lato"/>
              </a:rPr>
              <a:t>How to improve</a:t>
            </a:r>
          </a:p>
          <a:p>
            <a:pPr>
              <a:lnSpc>
                <a:spcPts val="4479"/>
              </a:lnSpc>
            </a:pPr>
            <a:endParaRPr lang="en-US" sz="3199" dirty="0">
              <a:solidFill>
                <a:srgbClr val="000000"/>
              </a:solidFill>
              <a:latin typeface="Lato"/>
            </a:endParaRPr>
          </a:p>
        </p:txBody>
      </p:sp>
      <p:sp>
        <p:nvSpPr>
          <p:cNvPr id="7" name="TextBox 7"/>
          <p:cNvSpPr txBox="1"/>
          <p:nvPr/>
        </p:nvSpPr>
        <p:spPr>
          <a:xfrm rot="-5400000">
            <a:off x="16931793" y="9480049"/>
            <a:ext cx="1358639" cy="2552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</a:pPr>
            <a:r>
              <a:rPr lang="en-US" sz="1599" spc="127" dirty="0">
                <a:solidFill>
                  <a:srgbClr val="FFFFFF"/>
                </a:solidFill>
                <a:latin typeface="Lato"/>
              </a:rPr>
              <a:t>03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31785" y="1066075"/>
            <a:ext cx="12589516" cy="9310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767"/>
              </a:lnSpc>
            </a:pPr>
            <a:r>
              <a:rPr lang="en-US" sz="7200" spc="64" dirty="0">
                <a:solidFill>
                  <a:srgbClr val="000342"/>
                </a:solidFill>
                <a:latin typeface="Prata"/>
              </a:rPr>
              <a:t>Overview</a:t>
            </a:r>
          </a:p>
        </p:txBody>
      </p:sp>
      <p:grpSp>
        <p:nvGrpSpPr>
          <p:cNvPr id="9" name="Group 9"/>
          <p:cNvGrpSpPr/>
          <p:nvPr/>
        </p:nvGrpSpPr>
        <p:grpSpPr>
          <a:xfrm rot="5400000">
            <a:off x="651183" y="8243855"/>
            <a:ext cx="1268746" cy="148253"/>
            <a:chOff x="0" y="0"/>
            <a:chExt cx="4890895" cy="571500"/>
          </a:xfrm>
        </p:grpSpPr>
        <p:sp>
          <p:nvSpPr>
            <p:cNvPr id="10" name="Freeform 10"/>
            <p:cNvSpPr/>
            <p:nvPr/>
          </p:nvSpPr>
          <p:spPr>
            <a:xfrm>
              <a:off x="0" y="255270"/>
              <a:ext cx="4890895" cy="69850"/>
            </a:xfrm>
            <a:custGeom>
              <a:avLst/>
              <a:gdLst/>
              <a:ahLst/>
              <a:cxnLst/>
              <a:rect l="l" t="t" r="r" b="b"/>
              <a:pathLst>
                <a:path w="4890895" h="69850">
                  <a:moveTo>
                    <a:pt x="4600065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4890895" y="69850"/>
                  </a:lnTo>
                  <a:lnTo>
                    <a:pt x="4890895" y="0"/>
                  </a:lnTo>
                  <a:close/>
                </a:path>
              </a:pathLst>
            </a:custGeom>
            <a:solidFill>
              <a:srgbClr val="E09900"/>
            </a:solidFill>
          </p:spPr>
        </p:sp>
      </p:grpSp>
      <p:grpSp>
        <p:nvGrpSpPr>
          <p:cNvPr id="13" name="Group 13"/>
          <p:cNvGrpSpPr/>
          <p:nvPr/>
        </p:nvGrpSpPr>
        <p:grpSpPr>
          <a:xfrm rot="5400000">
            <a:off x="8527304" y="-275581"/>
            <a:ext cx="1233392" cy="148253"/>
            <a:chOff x="0" y="0"/>
            <a:chExt cx="4754608" cy="571500"/>
          </a:xfrm>
        </p:grpSpPr>
        <p:sp>
          <p:nvSpPr>
            <p:cNvPr id="14" name="Freeform 14"/>
            <p:cNvSpPr/>
            <p:nvPr/>
          </p:nvSpPr>
          <p:spPr>
            <a:xfrm>
              <a:off x="0" y="255270"/>
              <a:ext cx="4754608" cy="69850"/>
            </a:xfrm>
            <a:custGeom>
              <a:avLst/>
              <a:gdLst/>
              <a:ahLst/>
              <a:cxnLst/>
              <a:rect l="l" t="t" r="r" b="b"/>
              <a:pathLst>
                <a:path w="4754608" h="69850">
                  <a:moveTo>
                    <a:pt x="4463778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4754608" y="69850"/>
                  </a:lnTo>
                  <a:lnTo>
                    <a:pt x="4754608" y="0"/>
                  </a:lnTo>
                  <a:close/>
                </a:path>
              </a:pathLst>
            </a:custGeom>
            <a:solidFill>
              <a:srgbClr val="E09900"/>
            </a:solidFill>
          </p:spPr>
        </p:sp>
      </p:grpSp>
      <p:grpSp>
        <p:nvGrpSpPr>
          <p:cNvPr id="15" name="Group 15"/>
          <p:cNvGrpSpPr/>
          <p:nvPr/>
        </p:nvGrpSpPr>
        <p:grpSpPr>
          <a:xfrm rot="5400000">
            <a:off x="8527304" y="10429330"/>
            <a:ext cx="1233392" cy="148253"/>
            <a:chOff x="0" y="0"/>
            <a:chExt cx="4754608" cy="571500"/>
          </a:xfrm>
        </p:grpSpPr>
        <p:sp>
          <p:nvSpPr>
            <p:cNvPr id="16" name="Freeform 16"/>
            <p:cNvSpPr/>
            <p:nvPr/>
          </p:nvSpPr>
          <p:spPr>
            <a:xfrm>
              <a:off x="0" y="255270"/>
              <a:ext cx="4754608" cy="69850"/>
            </a:xfrm>
            <a:custGeom>
              <a:avLst/>
              <a:gdLst/>
              <a:ahLst/>
              <a:cxnLst/>
              <a:rect l="l" t="t" r="r" b="b"/>
              <a:pathLst>
                <a:path w="4754608" h="69850">
                  <a:moveTo>
                    <a:pt x="4463778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4754608" y="69850"/>
                  </a:lnTo>
                  <a:lnTo>
                    <a:pt x="4754608" y="0"/>
                  </a:lnTo>
                  <a:close/>
                </a:path>
              </a:pathLst>
            </a:custGeom>
            <a:solidFill>
              <a:srgbClr val="E09900"/>
            </a:solidFill>
          </p:spPr>
        </p:sp>
      </p:grpSp>
      <p:grpSp>
        <p:nvGrpSpPr>
          <p:cNvPr id="17" name="Group 17"/>
          <p:cNvGrpSpPr/>
          <p:nvPr/>
        </p:nvGrpSpPr>
        <p:grpSpPr>
          <a:xfrm rot="-10800000">
            <a:off x="14488783" y="1233315"/>
            <a:ext cx="1192291" cy="148253"/>
            <a:chOff x="0" y="0"/>
            <a:chExt cx="4596169" cy="571500"/>
          </a:xfrm>
        </p:grpSpPr>
        <p:sp>
          <p:nvSpPr>
            <p:cNvPr id="18" name="Freeform 18"/>
            <p:cNvSpPr/>
            <p:nvPr/>
          </p:nvSpPr>
          <p:spPr>
            <a:xfrm>
              <a:off x="0" y="255270"/>
              <a:ext cx="4596169" cy="69850"/>
            </a:xfrm>
            <a:custGeom>
              <a:avLst/>
              <a:gdLst/>
              <a:ahLst/>
              <a:cxnLst/>
              <a:rect l="l" t="t" r="r" b="b"/>
              <a:pathLst>
                <a:path w="4596169" h="69850">
                  <a:moveTo>
                    <a:pt x="4305339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4596169" y="69850"/>
                  </a:lnTo>
                  <a:lnTo>
                    <a:pt x="4596169" y="0"/>
                  </a:lnTo>
                  <a:close/>
                </a:path>
              </a:pathLst>
            </a:custGeom>
            <a:solidFill>
              <a:srgbClr val="E09900"/>
            </a:solidFill>
          </p:spPr>
        </p:sp>
      </p:grpSp>
    </p:spTree>
    <p:extLst>
      <p:ext uri="{BB962C8B-B14F-4D97-AF65-F5344CB8AC3E}">
        <p14:creationId xmlns:p14="http://schemas.microsoft.com/office/powerpoint/2010/main" val="11459420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681075" y="-27133"/>
            <a:ext cx="2620907" cy="10341266"/>
            <a:chOff x="0" y="0"/>
            <a:chExt cx="527397" cy="208094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27397" cy="2080940"/>
            </a:xfrm>
            <a:custGeom>
              <a:avLst/>
              <a:gdLst/>
              <a:ahLst/>
              <a:cxnLst/>
              <a:rect l="l" t="t" r="r" b="b"/>
              <a:pathLst>
                <a:path w="527397" h="2080940">
                  <a:moveTo>
                    <a:pt x="0" y="0"/>
                  </a:moveTo>
                  <a:lnTo>
                    <a:pt x="527397" y="0"/>
                  </a:lnTo>
                  <a:lnTo>
                    <a:pt x="527397" y="2080940"/>
                  </a:lnTo>
                  <a:lnTo>
                    <a:pt x="0" y="2080940"/>
                  </a:lnTo>
                  <a:close/>
                </a:path>
              </a:pathLst>
            </a:custGeom>
            <a:solidFill>
              <a:schemeClr val="tx1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904936" y="2603391"/>
            <a:ext cx="7480943" cy="30521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1">
              <a:lnSpc>
                <a:spcPts val="3359"/>
              </a:lnSpc>
            </a:pPr>
            <a:r>
              <a:rPr lang="en-US" sz="3200" spc="60" dirty="0">
                <a:solidFill>
                  <a:srgbClr val="000000"/>
                </a:solidFill>
                <a:latin typeface="Lato"/>
                <a:ea typeface="Lato"/>
                <a:cs typeface="Lato"/>
              </a:rPr>
              <a:t>Problematic example:</a:t>
            </a:r>
          </a:p>
          <a:p>
            <a:pPr>
              <a:lnSpc>
                <a:spcPts val="3359"/>
              </a:lnSpc>
            </a:pPr>
            <a:endParaRPr lang="en-US" sz="3200" spc="60" dirty="0">
              <a:solidFill>
                <a:srgbClr val="000000"/>
              </a:solidFill>
              <a:latin typeface="Lato"/>
              <a:ea typeface="Lato"/>
              <a:cs typeface="Lato"/>
            </a:endParaRPr>
          </a:p>
          <a:p>
            <a:pPr>
              <a:lnSpc>
                <a:spcPts val="3359"/>
              </a:lnSpc>
            </a:pPr>
            <a:endParaRPr lang="en-US" sz="3200" spc="60" dirty="0">
              <a:solidFill>
                <a:srgbClr val="000000"/>
              </a:solidFill>
              <a:latin typeface="Lato"/>
              <a:ea typeface="Lato"/>
              <a:cs typeface="Lato"/>
            </a:endParaRPr>
          </a:p>
          <a:p>
            <a:pPr>
              <a:lnSpc>
                <a:spcPts val="3359"/>
              </a:lnSpc>
            </a:pPr>
            <a:endParaRPr lang="en-US" sz="3200" spc="60" dirty="0">
              <a:solidFill>
                <a:srgbClr val="000000"/>
              </a:solidFill>
              <a:latin typeface="Lato"/>
              <a:ea typeface="Lato"/>
              <a:cs typeface="Lato"/>
            </a:endParaRPr>
          </a:p>
          <a:p>
            <a:pPr>
              <a:lnSpc>
                <a:spcPts val="3359"/>
              </a:lnSpc>
            </a:pPr>
            <a:endParaRPr lang="en-US" sz="3200" spc="60" dirty="0">
              <a:solidFill>
                <a:srgbClr val="000000"/>
              </a:solidFill>
              <a:latin typeface="Lato"/>
              <a:ea typeface="Lato"/>
              <a:cs typeface="Lato"/>
            </a:endParaRPr>
          </a:p>
          <a:p>
            <a:pPr>
              <a:lnSpc>
                <a:spcPts val="3359"/>
              </a:lnSpc>
            </a:pPr>
            <a:endParaRPr lang="en-US" sz="3200" spc="60" dirty="0">
              <a:solidFill>
                <a:srgbClr val="000000"/>
              </a:solidFill>
              <a:latin typeface="Lato"/>
              <a:ea typeface="Lato"/>
              <a:cs typeface="Lato"/>
            </a:endParaRPr>
          </a:p>
          <a:p>
            <a:pPr lvl="1">
              <a:lnSpc>
                <a:spcPts val="3359"/>
              </a:lnSpc>
            </a:pPr>
            <a:r>
              <a:rPr lang="en-US" sz="3200" spc="60" dirty="0">
                <a:solidFill>
                  <a:srgbClr val="000000"/>
                </a:solidFill>
                <a:latin typeface="Lato"/>
                <a:ea typeface="Lato"/>
                <a:cs typeface="Lato"/>
              </a:rPr>
              <a:t>Problematic example 2:</a:t>
            </a:r>
            <a:endParaRPr lang="en-US" sz="3199" dirty="0">
              <a:solidFill>
                <a:srgbClr val="000000"/>
              </a:solidFill>
              <a:latin typeface="Lato"/>
            </a:endParaRPr>
          </a:p>
        </p:txBody>
      </p:sp>
      <p:sp>
        <p:nvSpPr>
          <p:cNvPr id="7" name="TextBox 7"/>
          <p:cNvSpPr txBox="1"/>
          <p:nvPr/>
        </p:nvSpPr>
        <p:spPr>
          <a:xfrm rot="-5400000">
            <a:off x="16931793" y="9480049"/>
            <a:ext cx="1358639" cy="2552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</a:pPr>
            <a:r>
              <a:rPr lang="en-US" sz="1599" spc="127" dirty="0">
                <a:solidFill>
                  <a:srgbClr val="FFFFFF"/>
                </a:solidFill>
                <a:latin typeface="Lato"/>
              </a:rPr>
              <a:t>04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72302" y="1066075"/>
            <a:ext cx="15108771" cy="9310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767"/>
              </a:lnSpc>
            </a:pPr>
            <a:r>
              <a:rPr lang="en-US" sz="7200" spc="64" dirty="0">
                <a:solidFill>
                  <a:srgbClr val="000342"/>
                </a:solidFill>
                <a:latin typeface="Prata"/>
              </a:rPr>
              <a:t>1. I hate your Declaration of Trust</a:t>
            </a:r>
          </a:p>
        </p:txBody>
      </p:sp>
      <p:grpSp>
        <p:nvGrpSpPr>
          <p:cNvPr id="9" name="Group 9"/>
          <p:cNvGrpSpPr/>
          <p:nvPr/>
        </p:nvGrpSpPr>
        <p:grpSpPr>
          <a:xfrm rot="5400000">
            <a:off x="651183" y="8243855"/>
            <a:ext cx="1268746" cy="148253"/>
            <a:chOff x="0" y="0"/>
            <a:chExt cx="4890895" cy="571500"/>
          </a:xfrm>
        </p:grpSpPr>
        <p:sp>
          <p:nvSpPr>
            <p:cNvPr id="10" name="Freeform 10"/>
            <p:cNvSpPr/>
            <p:nvPr/>
          </p:nvSpPr>
          <p:spPr>
            <a:xfrm>
              <a:off x="0" y="255270"/>
              <a:ext cx="4890895" cy="69850"/>
            </a:xfrm>
            <a:custGeom>
              <a:avLst/>
              <a:gdLst/>
              <a:ahLst/>
              <a:cxnLst/>
              <a:rect l="l" t="t" r="r" b="b"/>
              <a:pathLst>
                <a:path w="4890895" h="69850">
                  <a:moveTo>
                    <a:pt x="4600065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4890895" y="69850"/>
                  </a:lnTo>
                  <a:lnTo>
                    <a:pt x="4890895" y="0"/>
                  </a:lnTo>
                  <a:close/>
                </a:path>
              </a:pathLst>
            </a:custGeom>
            <a:solidFill>
              <a:srgbClr val="E09900"/>
            </a:solidFill>
          </p:spPr>
        </p:sp>
      </p:grpSp>
      <p:grpSp>
        <p:nvGrpSpPr>
          <p:cNvPr id="13" name="Group 13"/>
          <p:cNvGrpSpPr/>
          <p:nvPr/>
        </p:nvGrpSpPr>
        <p:grpSpPr>
          <a:xfrm rot="5400000">
            <a:off x="8527304" y="-275581"/>
            <a:ext cx="1233392" cy="148253"/>
            <a:chOff x="0" y="0"/>
            <a:chExt cx="4754608" cy="571500"/>
          </a:xfrm>
        </p:grpSpPr>
        <p:sp>
          <p:nvSpPr>
            <p:cNvPr id="14" name="Freeform 14"/>
            <p:cNvSpPr/>
            <p:nvPr/>
          </p:nvSpPr>
          <p:spPr>
            <a:xfrm>
              <a:off x="0" y="255270"/>
              <a:ext cx="4754608" cy="69850"/>
            </a:xfrm>
            <a:custGeom>
              <a:avLst/>
              <a:gdLst/>
              <a:ahLst/>
              <a:cxnLst/>
              <a:rect l="l" t="t" r="r" b="b"/>
              <a:pathLst>
                <a:path w="4754608" h="69850">
                  <a:moveTo>
                    <a:pt x="4463778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4754608" y="69850"/>
                  </a:lnTo>
                  <a:lnTo>
                    <a:pt x="4754608" y="0"/>
                  </a:lnTo>
                  <a:close/>
                </a:path>
              </a:pathLst>
            </a:custGeom>
            <a:solidFill>
              <a:srgbClr val="E09900"/>
            </a:solidFill>
          </p:spPr>
        </p:sp>
      </p:grpSp>
      <p:grpSp>
        <p:nvGrpSpPr>
          <p:cNvPr id="15" name="Group 15"/>
          <p:cNvGrpSpPr/>
          <p:nvPr/>
        </p:nvGrpSpPr>
        <p:grpSpPr>
          <a:xfrm rot="5400000">
            <a:off x="8527304" y="10429330"/>
            <a:ext cx="1233392" cy="148253"/>
            <a:chOff x="0" y="0"/>
            <a:chExt cx="4754608" cy="571500"/>
          </a:xfrm>
        </p:grpSpPr>
        <p:sp>
          <p:nvSpPr>
            <p:cNvPr id="16" name="Freeform 16"/>
            <p:cNvSpPr/>
            <p:nvPr/>
          </p:nvSpPr>
          <p:spPr>
            <a:xfrm>
              <a:off x="0" y="255270"/>
              <a:ext cx="4754608" cy="69850"/>
            </a:xfrm>
            <a:custGeom>
              <a:avLst/>
              <a:gdLst/>
              <a:ahLst/>
              <a:cxnLst/>
              <a:rect l="l" t="t" r="r" b="b"/>
              <a:pathLst>
                <a:path w="4754608" h="69850">
                  <a:moveTo>
                    <a:pt x="4463778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4754608" y="69850"/>
                  </a:lnTo>
                  <a:lnTo>
                    <a:pt x="4754608" y="0"/>
                  </a:lnTo>
                  <a:close/>
                </a:path>
              </a:pathLst>
            </a:custGeom>
            <a:solidFill>
              <a:srgbClr val="E09900"/>
            </a:solidFill>
          </p:spPr>
        </p:sp>
      </p:grpSp>
      <p:grpSp>
        <p:nvGrpSpPr>
          <p:cNvPr id="17" name="Group 17"/>
          <p:cNvGrpSpPr/>
          <p:nvPr/>
        </p:nvGrpSpPr>
        <p:grpSpPr>
          <a:xfrm rot="-10800000">
            <a:off x="14488783" y="1233315"/>
            <a:ext cx="1192291" cy="148253"/>
            <a:chOff x="0" y="0"/>
            <a:chExt cx="4596169" cy="571500"/>
          </a:xfrm>
        </p:grpSpPr>
        <p:sp>
          <p:nvSpPr>
            <p:cNvPr id="18" name="Freeform 18"/>
            <p:cNvSpPr/>
            <p:nvPr/>
          </p:nvSpPr>
          <p:spPr>
            <a:xfrm>
              <a:off x="0" y="255270"/>
              <a:ext cx="4596169" cy="69850"/>
            </a:xfrm>
            <a:custGeom>
              <a:avLst/>
              <a:gdLst/>
              <a:ahLst/>
              <a:cxnLst/>
              <a:rect l="l" t="t" r="r" b="b"/>
              <a:pathLst>
                <a:path w="4596169" h="69850">
                  <a:moveTo>
                    <a:pt x="4305339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4596169" y="69850"/>
                  </a:lnTo>
                  <a:lnTo>
                    <a:pt x="4596169" y="0"/>
                  </a:lnTo>
                  <a:close/>
                </a:path>
              </a:pathLst>
            </a:custGeom>
            <a:solidFill>
              <a:srgbClr val="E09900"/>
            </a:solidFill>
          </p:spPr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FD1D2B73-4FC1-4E1E-9EA8-7FDEBD8486C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7" r="6279"/>
          <a:stretch/>
        </p:blipFill>
        <p:spPr>
          <a:xfrm>
            <a:off x="1848961" y="3126176"/>
            <a:ext cx="11238389" cy="142256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5301160-385B-4E2C-B89D-FC2F8315E02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4" t="26763" r="6945" b="8367"/>
          <a:stretch/>
        </p:blipFill>
        <p:spPr>
          <a:xfrm>
            <a:off x="2743200" y="4530412"/>
            <a:ext cx="8362950" cy="397610"/>
          </a:xfrm>
          <a:prstGeom prst="rect">
            <a:avLst/>
          </a:prstGeom>
        </p:spPr>
      </p:pic>
      <p:pic>
        <p:nvPicPr>
          <p:cNvPr id="24" name="Picture 23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7DF8785C-5E71-414D-B383-DF89AEA22A3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7" b="17520"/>
          <a:stretch/>
        </p:blipFill>
        <p:spPr>
          <a:xfrm>
            <a:off x="1331731" y="5786013"/>
            <a:ext cx="11831057" cy="174334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D6E117C-00BA-B243-9E96-526E5F7B64B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8" r="4616"/>
          <a:stretch/>
        </p:blipFill>
        <p:spPr>
          <a:xfrm>
            <a:off x="1848961" y="7440454"/>
            <a:ext cx="9674352" cy="1253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6355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681075" y="-27133"/>
            <a:ext cx="2620907" cy="10341266"/>
            <a:chOff x="0" y="0"/>
            <a:chExt cx="527397" cy="208094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27397" cy="2080940"/>
            </a:xfrm>
            <a:custGeom>
              <a:avLst/>
              <a:gdLst/>
              <a:ahLst/>
              <a:cxnLst/>
              <a:rect l="l" t="t" r="r" b="b"/>
              <a:pathLst>
                <a:path w="527397" h="2080940">
                  <a:moveTo>
                    <a:pt x="0" y="0"/>
                  </a:moveTo>
                  <a:lnTo>
                    <a:pt x="527397" y="0"/>
                  </a:lnTo>
                  <a:lnTo>
                    <a:pt x="527397" y="2080940"/>
                  </a:lnTo>
                  <a:lnTo>
                    <a:pt x="0" y="2080940"/>
                  </a:lnTo>
                  <a:close/>
                </a:path>
              </a:pathLst>
            </a:custGeom>
            <a:solidFill>
              <a:schemeClr val="tx1"/>
            </a:solidFill>
          </p:spPr>
        </p:sp>
      </p:grpSp>
      <p:sp>
        <p:nvSpPr>
          <p:cNvPr id="7" name="TextBox 7"/>
          <p:cNvSpPr txBox="1"/>
          <p:nvPr/>
        </p:nvSpPr>
        <p:spPr>
          <a:xfrm rot="-5400000">
            <a:off x="16931793" y="9480049"/>
            <a:ext cx="1358639" cy="2552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</a:pPr>
            <a:r>
              <a:rPr lang="en-US" sz="1599" spc="127" dirty="0">
                <a:solidFill>
                  <a:srgbClr val="FFFFFF"/>
                </a:solidFill>
                <a:latin typeface="Lato"/>
              </a:rPr>
              <a:t>05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72302" y="1066075"/>
            <a:ext cx="15108771" cy="9310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767"/>
              </a:lnSpc>
            </a:pPr>
            <a:r>
              <a:rPr lang="en-US" sz="7200" spc="64" dirty="0">
                <a:solidFill>
                  <a:srgbClr val="000342"/>
                </a:solidFill>
                <a:latin typeface="Prata"/>
              </a:rPr>
              <a:t>1. I hate your Declaration of Trust</a:t>
            </a:r>
          </a:p>
        </p:txBody>
      </p:sp>
      <p:grpSp>
        <p:nvGrpSpPr>
          <p:cNvPr id="9" name="Group 9"/>
          <p:cNvGrpSpPr/>
          <p:nvPr/>
        </p:nvGrpSpPr>
        <p:grpSpPr>
          <a:xfrm rot="5400000">
            <a:off x="651183" y="8243855"/>
            <a:ext cx="1268746" cy="148253"/>
            <a:chOff x="0" y="0"/>
            <a:chExt cx="4890895" cy="571500"/>
          </a:xfrm>
        </p:grpSpPr>
        <p:sp>
          <p:nvSpPr>
            <p:cNvPr id="10" name="Freeform 10"/>
            <p:cNvSpPr/>
            <p:nvPr/>
          </p:nvSpPr>
          <p:spPr>
            <a:xfrm>
              <a:off x="0" y="255270"/>
              <a:ext cx="4890895" cy="69850"/>
            </a:xfrm>
            <a:custGeom>
              <a:avLst/>
              <a:gdLst/>
              <a:ahLst/>
              <a:cxnLst/>
              <a:rect l="l" t="t" r="r" b="b"/>
              <a:pathLst>
                <a:path w="4890895" h="69850">
                  <a:moveTo>
                    <a:pt x="4600065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4890895" y="69850"/>
                  </a:lnTo>
                  <a:lnTo>
                    <a:pt x="4890895" y="0"/>
                  </a:lnTo>
                  <a:close/>
                </a:path>
              </a:pathLst>
            </a:custGeom>
            <a:solidFill>
              <a:srgbClr val="E09900"/>
            </a:solidFill>
          </p:spPr>
        </p:sp>
      </p:grpSp>
      <p:grpSp>
        <p:nvGrpSpPr>
          <p:cNvPr id="13" name="Group 13"/>
          <p:cNvGrpSpPr/>
          <p:nvPr/>
        </p:nvGrpSpPr>
        <p:grpSpPr>
          <a:xfrm rot="5400000">
            <a:off x="8527304" y="-275581"/>
            <a:ext cx="1233392" cy="148253"/>
            <a:chOff x="0" y="0"/>
            <a:chExt cx="4754608" cy="571500"/>
          </a:xfrm>
        </p:grpSpPr>
        <p:sp>
          <p:nvSpPr>
            <p:cNvPr id="14" name="Freeform 14"/>
            <p:cNvSpPr/>
            <p:nvPr/>
          </p:nvSpPr>
          <p:spPr>
            <a:xfrm>
              <a:off x="0" y="255270"/>
              <a:ext cx="4754608" cy="69850"/>
            </a:xfrm>
            <a:custGeom>
              <a:avLst/>
              <a:gdLst/>
              <a:ahLst/>
              <a:cxnLst/>
              <a:rect l="l" t="t" r="r" b="b"/>
              <a:pathLst>
                <a:path w="4754608" h="69850">
                  <a:moveTo>
                    <a:pt x="4463778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4754608" y="69850"/>
                  </a:lnTo>
                  <a:lnTo>
                    <a:pt x="4754608" y="0"/>
                  </a:lnTo>
                  <a:close/>
                </a:path>
              </a:pathLst>
            </a:custGeom>
            <a:solidFill>
              <a:srgbClr val="E09900"/>
            </a:solidFill>
          </p:spPr>
        </p:sp>
      </p:grpSp>
      <p:grpSp>
        <p:nvGrpSpPr>
          <p:cNvPr id="15" name="Group 15"/>
          <p:cNvGrpSpPr/>
          <p:nvPr/>
        </p:nvGrpSpPr>
        <p:grpSpPr>
          <a:xfrm rot="5400000">
            <a:off x="8527304" y="10429330"/>
            <a:ext cx="1233392" cy="148253"/>
            <a:chOff x="0" y="0"/>
            <a:chExt cx="4754608" cy="571500"/>
          </a:xfrm>
        </p:grpSpPr>
        <p:sp>
          <p:nvSpPr>
            <p:cNvPr id="16" name="Freeform 16"/>
            <p:cNvSpPr/>
            <p:nvPr/>
          </p:nvSpPr>
          <p:spPr>
            <a:xfrm>
              <a:off x="0" y="255270"/>
              <a:ext cx="4754608" cy="69850"/>
            </a:xfrm>
            <a:custGeom>
              <a:avLst/>
              <a:gdLst/>
              <a:ahLst/>
              <a:cxnLst/>
              <a:rect l="l" t="t" r="r" b="b"/>
              <a:pathLst>
                <a:path w="4754608" h="69850">
                  <a:moveTo>
                    <a:pt x="4463778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4754608" y="69850"/>
                  </a:lnTo>
                  <a:lnTo>
                    <a:pt x="4754608" y="0"/>
                  </a:lnTo>
                  <a:close/>
                </a:path>
              </a:pathLst>
            </a:custGeom>
            <a:solidFill>
              <a:srgbClr val="E09900"/>
            </a:solidFill>
          </p:spPr>
        </p:sp>
      </p:grpSp>
      <p:grpSp>
        <p:nvGrpSpPr>
          <p:cNvPr id="17" name="Group 17"/>
          <p:cNvGrpSpPr/>
          <p:nvPr/>
        </p:nvGrpSpPr>
        <p:grpSpPr>
          <a:xfrm rot="-10800000">
            <a:off x="14488783" y="1233315"/>
            <a:ext cx="1192291" cy="148253"/>
            <a:chOff x="0" y="0"/>
            <a:chExt cx="4596169" cy="571500"/>
          </a:xfrm>
        </p:grpSpPr>
        <p:sp>
          <p:nvSpPr>
            <p:cNvPr id="18" name="Freeform 18"/>
            <p:cNvSpPr/>
            <p:nvPr/>
          </p:nvSpPr>
          <p:spPr>
            <a:xfrm>
              <a:off x="0" y="255270"/>
              <a:ext cx="4596169" cy="69850"/>
            </a:xfrm>
            <a:custGeom>
              <a:avLst/>
              <a:gdLst/>
              <a:ahLst/>
              <a:cxnLst/>
              <a:rect l="l" t="t" r="r" b="b"/>
              <a:pathLst>
                <a:path w="4596169" h="69850">
                  <a:moveTo>
                    <a:pt x="4305339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4596169" y="69850"/>
                  </a:lnTo>
                  <a:lnTo>
                    <a:pt x="4596169" y="0"/>
                  </a:lnTo>
                  <a:close/>
                </a:path>
              </a:pathLst>
            </a:custGeom>
            <a:solidFill>
              <a:srgbClr val="E09900"/>
            </a:solidFill>
          </p:spPr>
        </p:sp>
      </p:grpSp>
      <p:sp>
        <p:nvSpPr>
          <p:cNvPr id="21" name="TextBox 5">
            <a:extLst>
              <a:ext uri="{FF2B5EF4-FFF2-40B4-BE49-F238E27FC236}">
                <a16:creationId xmlns:a16="http://schemas.microsoft.com/office/drawing/2014/main" id="{832EF544-898B-054F-8706-81FE5B1874EF}"/>
              </a:ext>
            </a:extLst>
          </p:cNvPr>
          <p:cNvSpPr txBox="1"/>
          <p:nvPr/>
        </p:nvSpPr>
        <p:spPr>
          <a:xfrm>
            <a:off x="1408176" y="2367845"/>
            <a:ext cx="8244832" cy="21800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359"/>
              </a:lnSpc>
            </a:pPr>
            <a:r>
              <a:rPr lang="en-US" sz="3200" spc="60" dirty="0">
                <a:solidFill>
                  <a:srgbClr val="000000"/>
                </a:solidFill>
                <a:latin typeface="Lato"/>
                <a:ea typeface="Lato"/>
                <a:cs typeface="Lato"/>
              </a:rPr>
              <a:t>Issue:</a:t>
            </a:r>
          </a:p>
          <a:p>
            <a:pPr>
              <a:lnSpc>
                <a:spcPts val="3359"/>
              </a:lnSpc>
            </a:pPr>
            <a:endParaRPr lang="en-US" sz="3200" spc="60" dirty="0">
              <a:solidFill>
                <a:srgbClr val="000000"/>
              </a:solidFill>
              <a:latin typeface="Lato"/>
              <a:ea typeface="Lato"/>
              <a:cs typeface="Lato"/>
            </a:endParaRPr>
          </a:p>
          <a:p>
            <a:pPr marL="914400" lvl="1" indent="-457200">
              <a:lnSpc>
                <a:spcPts val="3359"/>
              </a:lnSpc>
              <a:buFont typeface="Arial" panose="020B0604020202020204" pitchFamily="34" charset="0"/>
              <a:buChar char="•"/>
            </a:pPr>
            <a:r>
              <a:rPr lang="en-US" sz="3200" spc="60" dirty="0">
                <a:solidFill>
                  <a:srgbClr val="000000"/>
                </a:solidFill>
                <a:latin typeface="Lato"/>
                <a:ea typeface="Lato"/>
                <a:cs typeface="Lato"/>
              </a:rPr>
              <a:t>Need to declare a Trust – 3 certainties</a:t>
            </a:r>
          </a:p>
          <a:p>
            <a:pPr>
              <a:lnSpc>
                <a:spcPts val="3359"/>
              </a:lnSpc>
            </a:pPr>
            <a:endParaRPr lang="en-US" sz="3200" spc="60" dirty="0">
              <a:solidFill>
                <a:srgbClr val="000000"/>
              </a:solidFill>
              <a:latin typeface="Lato"/>
              <a:ea typeface="Lato"/>
              <a:cs typeface="Lato"/>
            </a:endParaRPr>
          </a:p>
          <a:p>
            <a:pPr>
              <a:lnSpc>
                <a:spcPts val="3359"/>
              </a:lnSpc>
            </a:pPr>
            <a:r>
              <a:rPr lang="en-US" sz="3200" spc="60" dirty="0">
                <a:solidFill>
                  <a:srgbClr val="000000"/>
                </a:solidFill>
                <a:latin typeface="Lato"/>
                <a:ea typeface="Lato"/>
                <a:cs typeface="Lato"/>
              </a:rPr>
              <a:t>Improved example:</a:t>
            </a:r>
          </a:p>
        </p:txBody>
      </p:sp>
      <p:pic>
        <p:nvPicPr>
          <p:cNvPr id="26" name="Picture 25" descr="Text&#10;&#10;Description automatically generated">
            <a:extLst>
              <a:ext uri="{FF2B5EF4-FFF2-40B4-BE49-F238E27FC236}">
                <a16:creationId xmlns:a16="http://schemas.microsoft.com/office/drawing/2014/main" id="{82101B31-D617-6E4C-B159-AC5B2214DC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4" r="2446"/>
          <a:stretch/>
        </p:blipFill>
        <p:spPr>
          <a:xfrm>
            <a:off x="1879561" y="4727544"/>
            <a:ext cx="9190190" cy="2305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031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681075" y="-27133"/>
            <a:ext cx="2620907" cy="10341266"/>
            <a:chOff x="0" y="0"/>
            <a:chExt cx="527397" cy="208094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27397" cy="2080940"/>
            </a:xfrm>
            <a:custGeom>
              <a:avLst/>
              <a:gdLst/>
              <a:ahLst/>
              <a:cxnLst/>
              <a:rect l="l" t="t" r="r" b="b"/>
              <a:pathLst>
                <a:path w="527397" h="2080940">
                  <a:moveTo>
                    <a:pt x="0" y="0"/>
                  </a:moveTo>
                  <a:lnTo>
                    <a:pt x="527397" y="0"/>
                  </a:lnTo>
                  <a:lnTo>
                    <a:pt x="527397" y="2080940"/>
                  </a:lnTo>
                  <a:lnTo>
                    <a:pt x="0" y="2080940"/>
                  </a:lnTo>
                  <a:close/>
                </a:path>
              </a:pathLst>
            </a:custGeom>
            <a:solidFill>
              <a:schemeClr val="tx1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1691321" y="2420511"/>
            <a:ext cx="5869020" cy="5312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79"/>
              </a:lnSpc>
            </a:pPr>
            <a:r>
              <a:rPr lang="en-US" sz="3199" dirty="0">
                <a:solidFill>
                  <a:srgbClr val="000000"/>
                </a:solidFill>
                <a:latin typeface="Lato"/>
              </a:rPr>
              <a:t>Problematic example:</a:t>
            </a:r>
          </a:p>
        </p:txBody>
      </p:sp>
      <p:sp>
        <p:nvSpPr>
          <p:cNvPr id="7" name="TextBox 7"/>
          <p:cNvSpPr txBox="1"/>
          <p:nvPr/>
        </p:nvSpPr>
        <p:spPr>
          <a:xfrm rot="-5400000">
            <a:off x="16931793" y="9480049"/>
            <a:ext cx="1358639" cy="2552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</a:pPr>
            <a:r>
              <a:rPr lang="en-US" sz="1599" spc="127" dirty="0">
                <a:solidFill>
                  <a:srgbClr val="FFFFFF"/>
                </a:solidFill>
                <a:latin typeface="Lato"/>
              </a:rPr>
              <a:t>06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79384" y="1066075"/>
            <a:ext cx="12893803" cy="9310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767"/>
              </a:lnSpc>
            </a:pPr>
            <a:r>
              <a:rPr lang="en-US" sz="7200" spc="64" dirty="0">
                <a:solidFill>
                  <a:srgbClr val="000342"/>
                </a:solidFill>
                <a:latin typeface="Prata"/>
              </a:rPr>
              <a:t>2. I hate your Trust Property</a:t>
            </a:r>
          </a:p>
        </p:txBody>
      </p:sp>
      <p:grpSp>
        <p:nvGrpSpPr>
          <p:cNvPr id="9" name="Group 9"/>
          <p:cNvGrpSpPr/>
          <p:nvPr/>
        </p:nvGrpSpPr>
        <p:grpSpPr>
          <a:xfrm rot="5400000">
            <a:off x="651183" y="8243855"/>
            <a:ext cx="1268746" cy="148253"/>
            <a:chOff x="0" y="0"/>
            <a:chExt cx="4890895" cy="571500"/>
          </a:xfrm>
        </p:grpSpPr>
        <p:sp>
          <p:nvSpPr>
            <p:cNvPr id="10" name="Freeform 10"/>
            <p:cNvSpPr/>
            <p:nvPr/>
          </p:nvSpPr>
          <p:spPr>
            <a:xfrm>
              <a:off x="0" y="255270"/>
              <a:ext cx="4890895" cy="69850"/>
            </a:xfrm>
            <a:custGeom>
              <a:avLst/>
              <a:gdLst/>
              <a:ahLst/>
              <a:cxnLst/>
              <a:rect l="l" t="t" r="r" b="b"/>
              <a:pathLst>
                <a:path w="4890895" h="69850">
                  <a:moveTo>
                    <a:pt x="4600065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4890895" y="69850"/>
                  </a:lnTo>
                  <a:lnTo>
                    <a:pt x="4890895" y="0"/>
                  </a:lnTo>
                  <a:close/>
                </a:path>
              </a:pathLst>
            </a:custGeom>
            <a:solidFill>
              <a:srgbClr val="E09900"/>
            </a:solidFill>
          </p:spPr>
        </p:sp>
      </p:grpSp>
      <p:grpSp>
        <p:nvGrpSpPr>
          <p:cNvPr id="13" name="Group 13"/>
          <p:cNvGrpSpPr/>
          <p:nvPr/>
        </p:nvGrpSpPr>
        <p:grpSpPr>
          <a:xfrm rot="5400000">
            <a:off x="8527304" y="-275581"/>
            <a:ext cx="1233392" cy="148253"/>
            <a:chOff x="0" y="0"/>
            <a:chExt cx="4754608" cy="571500"/>
          </a:xfrm>
        </p:grpSpPr>
        <p:sp>
          <p:nvSpPr>
            <p:cNvPr id="14" name="Freeform 14"/>
            <p:cNvSpPr/>
            <p:nvPr/>
          </p:nvSpPr>
          <p:spPr>
            <a:xfrm>
              <a:off x="0" y="255270"/>
              <a:ext cx="4754608" cy="69850"/>
            </a:xfrm>
            <a:custGeom>
              <a:avLst/>
              <a:gdLst/>
              <a:ahLst/>
              <a:cxnLst/>
              <a:rect l="l" t="t" r="r" b="b"/>
              <a:pathLst>
                <a:path w="4754608" h="69850">
                  <a:moveTo>
                    <a:pt x="4463778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4754608" y="69850"/>
                  </a:lnTo>
                  <a:lnTo>
                    <a:pt x="4754608" y="0"/>
                  </a:lnTo>
                  <a:close/>
                </a:path>
              </a:pathLst>
            </a:custGeom>
            <a:solidFill>
              <a:srgbClr val="E09900"/>
            </a:solidFill>
          </p:spPr>
        </p:sp>
      </p:grpSp>
      <p:grpSp>
        <p:nvGrpSpPr>
          <p:cNvPr id="15" name="Group 15"/>
          <p:cNvGrpSpPr/>
          <p:nvPr/>
        </p:nvGrpSpPr>
        <p:grpSpPr>
          <a:xfrm rot="5400000">
            <a:off x="8527304" y="10429330"/>
            <a:ext cx="1233392" cy="148253"/>
            <a:chOff x="0" y="0"/>
            <a:chExt cx="4754608" cy="571500"/>
          </a:xfrm>
        </p:grpSpPr>
        <p:sp>
          <p:nvSpPr>
            <p:cNvPr id="16" name="Freeform 16"/>
            <p:cNvSpPr/>
            <p:nvPr/>
          </p:nvSpPr>
          <p:spPr>
            <a:xfrm>
              <a:off x="0" y="255270"/>
              <a:ext cx="4754608" cy="69850"/>
            </a:xfrm>
            <a:custGeom>
              <a:avLst/>
              <a:gdLst/>
              <a:ahLst/>
              <a:cxnLst/>
              <a:rect l="l" t="t" r="r" b="b"/>
              <a:pathLst>
                <a:path w="4754608" h="69850">
                  <a:moveTo>
                    <a:pt x="4463778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4754608" y="69850"/>
                  </a:lnTo>
                  <a:lnTo>
                    <a:pt x="4754608" y="0"/>
                  </a:lnTo>
                  <a:close/>
                </a:path>
              </a:pathLst>
            </a:custGeom>
            <a:solidFill>
              <a:srgbClr val="E09900"/>
            </a:solidFill>
          </p:spPr>
        </p:sp>
      </p:grpSp>
      <p:grpSp>
        <p:nvGrpSpPr>
          <p:cNvPr id="17" name="Group 17"/>
          <p:cNvGrpSpPr/>
          <p:nvPr/>
        </p:nvGrpSpPr>
        <p:grpSpPr>
          <a:xfrm rot="-10800000">
            <a:off x="14488783" y="1233315"/>
            <a:ext cx="1192291" cy="148253"/>
            <a:chOff x="0" y="0"/>
            <a:chExt cx="4596169" cy="571500"/>
          </a:xfrm>
        </p:grpSpPr>
        <p:sp>
          <p:nvSpPr>
            <p:cNvPr id="18" name="Freeform 18"/>
            <p:cNvSpPr/>
            <p:nvPr/>
          </p:nvSpPr>
          <p:spPr>
            <a:xfrm>
              <a:off x="0" y="255270"/>
              <a:ext cx="4596169" cy="69850"/>
            </a:xfrm>
            <a:custGeom>
              <a:avLst/>
              <a:gdLst/>
              <a:ahLst/>
              <a:cxnLst/>
              <a:rect l="l" t="t" r="r" b="b"/>
              <a:pathLst>
                <a:path w="4596169" h="69850">
                  <a:moveTo>
                    <a:pt x="4305339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4596169" y="69850"/>
                  </a:lnTo>
                  <a:lnTo>
                    <a:pt x="4596169" y="0"/>
                  </a:lnTo>
                  <a:close/>
                </a:path>
              </a:pathLst>
            </a:custGeom>
            <a:solidFill>
              <a:srgbClr val="E09900"/>
            </a:solidFill>
          </p:spPr>
        </p:sp>
      </p:grpSp>
      <p:pic>
        <p:nvPicPr>
          <p:cNvPr id="20" name="Picture 19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ECF351B1-D327-4796-BA02-1C29430E1DF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0" r="6104" b="3402"/>
          <a:stretch/>
        </p:blipFill>
        <p:spPr>
          <a:xfrm>
            <a:off x="2088528" y="3057306"/>
            <a:ext cx="10943626" cy="417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2658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681075" y="-27133"/>
            <a:ext cx="2620907" cy="10341266"/>
            <a:chOff x="0" y="0"/>
            <a:chExt cx="527397" cy="208094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27397" cy="2080940"/>
            </a:xfrm>
            <a:custGeom>
              <a:avLst/>
              <a:gdLst/>
              <a:ahLst/>
              <a:cxnLst/>
              <a:rect l="l" t="t" r="r" b="b"/>
              <a:pathLst>
                <a:path w="527397" h="2080940">
                  <a:moveTo>
                    <a:pt x="0" y="0"/>
                  </a:moveTo>
                  <a:lnTo>
                    <a:pt x="527397" y="0"/>
                  </a:lnTo>
                  <a:lnTo>
                    <a:pt x="527397" y="2080940"/>
                  </a:lnTo>
                  <a:lnTo>
                    <a:pt x="0" y="2080940"/>
                  </a:lnTo>
                  <a:close/>
                </a:path>
              </a:pathLst>
            </a:custGeom>
            <a:solidFill>
              <a:schemeClr val="tx1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831785" y="2301657"/>
            <a:ext cx="9362538" cy="4290470"/>
            <a:chOff x="0" y="-468987"/>
            <a:chExt cx="12483384" cy="5720627"/>
          </a:xfrm>
        </p:grpSpPr>
        <p:sp>
          <p:nvSpPr>
            <p:cNvPr id="5" name="TextBox 5"/>
            <p:cNvSpPr txBox="1"/>
            <p:nvPr/>
          </p:nvSpPr>
          <p:spPr>
            <a:xfrm>
              <a:off x="1389888" y="-468987"/>
              <a:ext cx="11093496" cy="572062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4479"/>
                </a:lnSpc>
              </a:pPr>
              <a:r>
                <a:rPr lang="en-US" sz="3199" dirty="0">
                  <a:solidFill>
                    <a:srgbClr val="000000"/>
                  </a:solidFill>
                  <a:latin typeface="Lato"/>
                </a:rPr>
                <a:t>Issues:</a:t>
              </a:r>
            </a:p>
            <a:p>
              <a:pPr>
                <a:lnSpc>
                  <a:spcPts val="4479"/>
                </a:lnSpc>
              </a:pPr>
              <a:endParaRPr lang="en-US" sz="3199" dirty="0">
                <a:solidFill>
                  <a:srgbClr val="000000"/>
                </a:solidFill>
                <a:latin typeface="Lato"/>
              </a:endParaRPr>
            </a:p>
            <a:p>
              <a:pPr marL="800100" lvl="1" indent="-342900">
                <a:lnSpc>
                  <a:spcPts val="3359"/>
                </a:lnSpc>
                <a:buFont typeface="Arial" panose="020B0604020202020204" pitchFamily="34" charset="0"/>
                <a:buChar char="•"/>
              </a:pPr>
              <a:r>
                <a:rPr lang="en-US" sz="3200" spc="60" dirty="0">
                  <a:solidFill>
                    <a:srgbClr val="000000"/>
                  </a:solidFill>
                  <a:latin typeface="Lato"/>
                </a:rPr>
                <a:t>No Trust Property – 3 certainties</a:t>
              </a:r>
            </a:p>
            <a:p>
              <a:pPr marL="800100" lvl="1" indent="-342900">
                <a:lnSpc>
                  <a:spcPts val="3359"/>
                </a:lnSpc>
                <a:buFont typeface="Arial" panose="020B0604020202020204" pitchFamily="34" charset="0"/>
                <a:buChar char="•"/>
              </a:pPr>
              <a:endParaRPr lang="en-US" sz="3200" spc="60" dirty="0">
                <a:solidFill>
                  <a:srgbClr val="000000"/>
                </a:solidFill>
                <a:latin typeface="Lato"/>
                <a:ea typeface="Lato"/>
                <a:cs typeface="Lato"/>
              </a:endParaRPr>
            </a:p>
            <a:p>
              <a:pPr marL="800100" lvl="1" indent="-342900">
                <a:lnSpc>
                  <a:spcPts val="3359"/>
                </a:lnSpc>
                <a:buFont typeface="Arial" panose="020B0604020202020204" pitchFamily="34" charset="0"/>
                <a:buChar char="•"/>
              </a:pPr>
              <a:r>
                <a:rPr lang="en-US" sz="3200" spc="60" dirty="0">
                  <a:solidFill>
                    <a:srgbClr val="000000"/>
                  </a:solidFill>
                  <a:latin typeface="Lato"/>
                  <a:ea typeface="Lato"/>
                  <a:cs typeface="Lato"/>
                </a:rPr>
                <a:t>Making a further declaration – </a:t>
              </a:r>
              <a:r>
                <a:rPr lang="en-US" sz="3200" i="1" spc="60" dirty="0">
                  <a:solidFill>
                    <a:srgbClr val="000000"/>
                  </a:solidFill>
                  <a:latin typeface="Lato"/>
                  <a:ea typeface="Lato"/>
                  <a:cs typeface="Lato"/>
                </a:rPr>
                <a:t>Farrar</a:t>
              </a:r>
              <a:endParaRPr lang="en-US" sz="3200" spc="60" dirty="0">
                <a:solidFill>
                  <a:srgbClr val="000000"/>
                </a:solidFill>
                <a:latin typeface="Lato"/>
                <a:ea typeface="Lato"/>
                <a:cs typeface="Lato"/>
              </a:endParaRPr>
            </a:p>
            <a:p>
              <a:pPr marL="800100" lvl="1" indent="-342900">
                <a:lnSpc>
                  <a:spcPts val="3359"/>
                </a:lnSpc>
                <a:buFont typeface="Arial" panose="020B0604020202020204" pitchFamily="34" charset="0"/>
                <a:buChar char="•"/>
              </a:pPr>
              <a:endParaRPr lang="en-US" sz="3200" i="1" spc="60" dirty="0">
                <a:solidFill>
                  <a:srgbClr val="000000"/>
                </a:solidFill>
                <a:latin typeface="Lato"/>
                <a:ea typeface="Lato"/>
                <a:cs typeface="Lato"/>
              </a:endParaRPr>
            </a:p>
            <a:p>
              <a:pPr marL="800100" lvl="1" indent="-342900">
                <a:lnSpc>
                  <a:spcPts val="3359"/>
                </a:lnSpc>
                <a:buFont typeface="Arial" panose="020B0604020202020204" pitchFamily="34" charset="0"/>
                <a:buChar char="•"/>
              </a:pPr>
              <a:r>
                <a:rPr lang="en-US" sz="3200" spc="60" dirty="0">
                  <a:solidFill>
                    <a:srgbClr val="000000"/>
                  </a:solidFill>
                  <a:latin typeface="Lato"/>
                  <a:ea typeface="Lato"/>
                  <a:cs typeface="Lato"/>
                </a:rPr>
                <a:t>Double Stamp Duty</a:t>
              </a:r>
            </a:p>
            <a:p>
              <a:pPr marL="342900" indent="-342900">
                <a:lnSpc>
                  <a:spcPts val="3359"/>
                </a:lnSpc>
                <a:buFont typeface="Arial" panose="020B0604020202020204" pitchFamily="34" charset="0"/>
                <a:buChar char="•"/>
              </a:pPr>
              <a:endParaRPr lang="en-US" sz="3200" i="1" spc="60" dirty="0">
                <a:solidFill>
                  <a:srgbClr val="000000"/>
                </a:solidFill>
                <a:latin typeface="Lato"/>
                <a:ea typeface="Lato"/>
                <a:cs typeface="Lato"/>
              </a:endParaRPr>
            </a:p>
            <a:p>
              <a:pPr>
                <a:lnSpc>
                  <a:spcPts val="4479"/>
                </a:lnSpc>
              </a:pPr>
              <a:endParaRPr lang="en-US" sz="3199" dirty="0">
                <a:solidFill>
                  <a:srgbClr val="000000"/>
                </a:solidFill>
                <a:latin typeface="Lato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922673"/>
              <a:ext cx="7825360" cy="52339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342900" indent="-342900">
                <a:lnSpc>
                  <a:spcPts val="3359"/>
                </a:lnSpc>
                <a:buFont typeface="Arial" panose="020B0604020202020204" pitchFamily="34" charset="0"/>
                <a:buChar char="•"/>
              </a:pPr>
              <a:endParaRPr lang="en-US" sz="2400" spc="60" dirty="0">
                <a:solidFill>
                  <a:srgbClr val="000000"/>
                </a:solidFill>
                <a:latin typeface="Lato"/>
                <a:ea typeface="Lato"/>
                <a:cs typeface="Lato"/>
              </a:endParaRPr>
            </a:p>
          </p:txBody>
        </p:sp>
      </p:grpSp>
      <p:sp>
        <p:nvSpPr>
          <p:cNvPr id="7" name="TextBox 7"/>
          <p:cNvSpPr txBox="1"/>
          <p:nvPr/>
        </p:nvSpPr>
        <p:spPr>
          <a:xfrm rot="-5400000">
            <a:off x="16931793" y="9480049"/>
            <a:ext cx="1358639" cy="2552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</a:pPr>
            <a:r>
              <a:rPr lang="en-US" sz="1599" spc="127" dirty="0">
                <a:solidFill>
                  <a:srgbClr val="FFFFFF"/>
                </a:solidFill>
                <a:latin typeface="Lato"/>
              </a:rPr>
              <a:t>07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31784" y="1066075"/>
            <a:ext cx="13364857" cy="9310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767"/>
              </a:lnSpc>
            </a:pPr>
            <a:r>
              <a:rPr lang="en-US" sz="7200" spc="64" dirty="0">
                <a:solidFill>
                  <a:srgbClr val="000342"/>
                </a:solidFill>
                <a:latin typeface="Prata"/>
              </a:rPr>
              <a:t>2. I hate your Trust Property</a:t>
            </a:r>
          </a:p>
        </p:txBody>
      </p:sp>
      <p:grpSp>
        <p:nvGrpSpPr>
          <p:cNvPr id="9" name="Group 9"/>
          <p:cNvGrpSpPr/>
          <p:nvPr/>
        </p:nvGrpSpPr>
        <p:grpSpPr>
          <a:xfrm rot="5400000">
            <a:off x="651183" y="8243855"/>
            <a:ext cx="1268746" cy="148253"/>
            <a:chOff x="0" y="0"/>
            <a:chExt cx="4890895" cy="571500"/>
          </a:xfrm>
        </p:grpSpPr>
        <p:sp>
          <p:nvSpPr>
            <p:cNvPr id="10" name="Freeform 10"/>
            <p:cNvSpPr/>
            <p:nvPr/>
          </p:nvSpPr>
          <p:spPr>
            <a:xfrm>
              <a:off x="0" y="255270"/>
              <a:ext cx="4890895" cy="69850"/>
            </a:xfrm>
            <a:custGeom>
              <a:avLst/>
              <a:gdLst/>
              <a:ahLst/>
              <a:cxnLst/>
              <a:rect l="l" t="t" r="r" b="b"/>
              <a:pathLst>
                <a:path w="4890895" h="69850">
                  <a:moveTo>
                    <a:pt x="4600065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4890895" y="69850"/>
                  </a:lnTo>
                  <a:lnTo>
                    <a:pt x="4890895" y="0"/>
                  </a:lnTo>
                  <a:close/>
                </a:path>
              </a:pathLst>
            </a:custGeom>
            <a:solidFill>
              <a:srgbClr val="E09900"/>
            </a:solidFill>
          </p:spPr>
        </p:sp>
      </p:grpSp>
      <p:grpSp>
        <p:nvGrpSpPr>
          <p:cNvPr id="13" name="Group 13"/>
          <p:cNvGrpSpPr/>
          <p:nvPr/>
        </p:nvGrpSpPr>
        <p:grpSpPr>
          <a:xfrm rot="5400000">
            <a:off x="8527304" y="-275581"/>
            <a:ext cx="1233392" cy="148253"/>
            <a:chOff x="0" y="0"/>
            <a:chExt cx="4754608" cy="571500"/>
          </a:xfrm>
        </p:grpSpPr>
        <p:sp>
          <p:nvSpPr>
            <p:cNvPr id="14" name="Freeform 14"/>
            <p:cNvSpPr/>
            <p:nvPr/>
          </p:nvSpPr>
          <p:spPr>
            <a:xfrm>
              <a:off x="0" y="255270"/>
              <a:ext cx="4754608" cy="69850"/>
            </a:xfrm>
            <a:custGeom>
              <a:avLst/>
              <a:gdLst/>
              <a:ahLst/>
              <a:cxnLst/>
              <a:rect l="l" t="t" r="r" b="b"/>
              <a:pathLst>
                <a:path w="4754608" h="69850">
                  <a:moveTo>
                    <a:pt x="4463778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4754608" y="69850"/>
                  </a:lnTo>
                  <a:lnTo>
                    <a:pt x="4754608" y="0"/>
                  </a:lnTo>
                  <a:close/>
                </a:path>
              </a:pathLst>
            </a:custGeom>
            <a:solidFill>
              <a:srgbClr val="E09900"/>
            </a:solidFill>
          </p:spPr>
        </p:sp>
      </p:grpSp>
      <p:grpSp>
        <p:nvGrpSpPr>
          <p:cNvPr id="15" name="Group 15"/>
          <p:cNvGrpSpPr/>
          <p:nvPr/>
        </p:nvGrpSpPr>
        <p:grpSpPr>
          <a:xfrm rot="5400000">
            <a:off x="8527304" y="10429330"/>
            <a:ext cx="1233392" cy="148253"/>
            <a:chOff x="0" y="0"/>
            <a:chExt cx="4754608" cy="571500"/>
          </a:xfrm>
        </p:grpSpPr>
        <p:sp>
          <p:nvSpPr>
            <p:cNvPr id="16" name="Freeform 16"/>
            <p:cNvSpPr/>
            <p:nvPr/>
          </p:nvSpPr>
          <p:spPr>
            <a:xfrm>
              <a:off x="0" y="255270"/>
              <a:ext cx="4754608" cy="69850"/>
            </a:xfrm>
            <a:custGeom>
              <a:avLst/>
              <a:gdLst/>
              <a:ahLst/>
              <a:cxnLst/>
              <a:rect l="l" t="t" r="r" b="b"/>
              <a:pathLst>
                <a:path w="4754608" h="69850">
                  <a:moveTo>
                    <a:pt x="4463778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4754608" y="69850"/>
                  </a:lnTo>
                  <a:lnTo>
                    <a:pt x="4754608" y="0"/>
                  </a:lnTo>
                  <a:close/>
                </a:path>
              </a:pathLst>
            </a:custGeom>
            <a:solidFill>
              <a:srgbClr val="E09900"/>
            </a:solidFill>
          </p:spPr>
        </p:sp>
      </p:grpSp>
      <p:grpSp>
        <p:nvGrpSpPr>
          <p:cNvPr id="17" name="Group 17"/>
          <p:cNvGrpSpPr/>
          <p:nvPr/>
        </p:nvGrpSpPr>
        <p:grpSpPr>
          <a:xfrm rot="-10800000">
            <a:off x="14488783" y="1233315"/>
            <a:ext cx="1192291" cy="148253"/>
            <a:chOff x="0" y="0"/>
            <a:chExt cx="4596169" cy="571500"/>
          </a:xfrm>
        </p:grpSpPr>
        <p:sp>
          <p:nvSpPr>
            <p:cNvPr id="18" name="Freeform 18"/>
            <p:cNvSpPr/>
            <p:nvPr/>
          </p:nvSpPr>
          <p:spPr>
            <a:xfrm>
              <a:off x="0" y="255270"/>
              <a:ext cx="4596169" cy="69850"/>
            </a:xfrm>
            <a:custGeom>
              <a:avLst/>
              <a:gdLst/>
              <a:ahLst/>
              <a:cxnLst/>
              <a:rect l="l" t="t" r="r" b="b"/>
              <a:pathLst>
                <a:path w="4596169" h="69850">
                  <a:moveTo>
                    <a:pt x="4305339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4596169" y="69850"/>
                  </a:lnTo>
                  <a:lnTo>
                    <a:pt x="4596169" y="0"/>
                  </a:lnTo>
                  <a:close/>
                </a:path>
              </a:pathLst>
            </a:custGeom>
            <a:solidFill>
              <a:srgbClr val="E09900"/>
            </a:solidFill>
          </p:spPr>
        </p:sp>
      </p:grpSp>
    </p:spTree>
    <p:extLst>
      <p:ext uri="{BB962C8B-B14F-4D97-AF65-F5344CB8AC3E}">
        <p14:creationId xmlns:p14="http://schemas.microsoft.com/office/powerpoint/2010/main" val="7517436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42D3380C-33DC-9F40-B2C4-A214C58F0D8F}"/>
              </a:ext>
            </a:extLst>
          </p:cNvPr>
          <p:cNvGrpSpPr/>
          <p:nvPr/>
        </p:nvGrpSpPr>
        <p:grpSpPr>
          <a:xfrm>
            <a:off x="4055016" y="2488051"/>
            <a:ext cx="6617861" cy="6851668"/>
            <a:chOff x="1763297" y="2543779"/>
            <a:chExt cx="5687816" cy="6455601"/>
          </a:xfrm>
        </p:grpSpPr>
        <p:pic>
          <p:nvPicPr>
            <p:cNvPr id="20" name="Picture 19" descr="Graphical user interface, text, application, email&#10;&#10;Description automatically generated">
              <a:extLst>
                <a:ext uri="{FF2B5EF4-FFF2-40B4-BE49-F238E27FC236}">
                  <a16:creationId xmlns:a16="http://schemas.microsoft.com/office/drawing/2014/main" id="{5EFE0479-C01B-4288-92F3-ADE9C1AC74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845"/>
            <a:stretch/>
          </p:blipFill>
          <p:spPr>
            <a:xfrm>
              <a:off x="1841109" y="3282043"/>
              <a:ext cx="4996878" cy="1825246"/>
            </a:xfrm>
            <a:prstGeom prst="rect">
              <a:avLst/>
            </a:prstGeom>
          </p:spPr>
        </p:pic>
        <p:pic>
          <p:nvPicPr>
            <p:cNvPr id="24" name="Picture 23" descr="Text&#10;&#10;Description automatically generated">
              <a:extLst>
                <a:ext uri="{FF2B5EF4-FFF2-40B4-BE49-F238E27FC236}">
                  <a16:creationId xmlns:a16="http://schemas.microsoft.com/office/drawing/2014/main" id="{E840CB06-0672-47B1-86DB-9842A7C3CE9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74202" y="2543779"/>
              <a:ext cx="4020120" cy="800466"/>
            </a:xfrm>
            <a:prstGeom prst="rect">
              <a:avLst/>
            </a:prstGeom>
          </p:spPr>
        </p:pic>
        <p:pic>
          <p:nvPicPr>
            <p:cNvPr id="21" name="Picture 20" descr="Graphical user interface, text, application, email&#10;&#10;Description automatically generated">
              <a:extLst>
                <a:ext uri="{FF2B5EF4-FFF2-40B4-BE49-F238E27FC236}">
                  <a16:creationId xmlns:a16="http://schemas.microsoft.com/office/drawing/2014/main" id="{6918D468-90FA-1444-912C-BDB952AECD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60" t="6128" r="4784" b="25221"/>
            <a:stretch/>
          </p:blipFill>
          <p:spPr>
            <a:xfrm>
              <a:off x="2057856" y="5116212"/>
              <a:ext cx="4996878" cy="2058182"/>
            </a:xfrm>
            <a:prstGeom prst="rect">
              <a:avLst/>
            </a:prstGeom>
          </p:spPr>
        </p:pic>
        <p:pic>
          <p:nvPicPr>
            <p:cNvPr id="22" name="Picture 21" descr="Graphical user interface, text, application, email&#10;&#10;Description automatically generated">
              <a:extLst>
                <a:ext uri="{FF2B5EF4-FFF2-40B4-BE49-F238E27FC236}">
                  <a16:creationId xmlns:a16="http://schemas.microsoft.com/office/drawing/2014/main" id="{97357978-6B92-2544-AA59-E1786392DC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433"/>
            <a:stretch/>
          </p:blipFill>
          <p:spPr>
            <a:xfrm>
              <a:off x="1763297" y="7162653"/>
              <a:ext cx="5687816" cy="731527"/>
            </a:xfrm>
            <a:prstGeom prst="rect">
              <a:avLst/>
            </a:prstGeom>
          </p:spPr>
        </p:pic>
        <p:pic>
          <p:nvPicPr>
            <p:cNvPr id="23" name="Picture 22" descr="Graphical user interface, text&#10;&#10;Description automatically generated">
              <a:extLst>
                <a:ext uri="{FF2B5EF4-FFF2-40B4-BE49-F238E27FC236}">
                  <a16:creationId xmlns:a16="http://schemas.microsoft.com/office/drawing/2014/main" id="{0864A285-B60F-1A4B-B024-05597BD221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887" b="1"/>
            <a:stretch/>
          </p:blipFill>
          <p:spPr>
            <a:xfrm>
              <a:off x="1920015" y="7805279"/>
              <a:ext cx="5169306" cy="1194101"/>
            </a:xfrm>
            <a:prstGeom prst="rect">
              <a:avLst/>
            </a:prstGeom>
          </p:spPr>
        </p:pic>
      </p:grpSp>
      <p:grpSp>
        <p:nvGrpSpPr>
          <p:cNvPr id="2" name="Group 2"/>
          <p:cNvGrpSpPr/>
          <p:nvPr/>
        </p:nvGrpSpPr>
        <p:grpSpPr>
          <a:xfrm>
            <a:off x="15681075" y="-27133"/>
            <a:ext cx="2620907" cy="10341266"/>
            <a:chOff x="0" y="0"/>
            <a:chExt cx="527397" cy="208094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27397" cy="2080940"/>
            </a:xfrm>
            <a:custGeom>
              <a:avLst/>
              <a:gdLst/>
              <a:ahLst/>
              <a:cxnLst/>
              <a:rect l="l" t="t" r="r" b="b"/>
              <a:pathLst>
                <a:path w="527397" h="2080940">
                  <a:moveTo>
                    <a:pt x="0" y="0"/>
                  </a:moveTo>
                  <a:lnTo>
                    <a:pt x="527397" y="0"/>
                  </a:lnTo>
                  <a:lnTo>
                    <a:pt x="527397" y="2080940"/>
                  </a:lnTo>
                  <a:lnTo>
                    <a:pt x="0" y="2080940"/>
                  </a:lnTo>
                  <a:close/>
                </a:path>
              </a:pathLst>
            </a:custGeom>
            <a:solidFill>
              <a:schemeClr val="tx1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831785" y="1997239"/>
            <a:ext cx="9362538" cy="1347006"/>
            <a:chOff x="0" y="-349944"/>
            <a:chExt cx="12483384" cy="1796008"/>
          </a:xfrm>
        </p:grpSpPr>
        <p:sp>
          <p:nvSpPr>
            <p:cNvPr id="5" name="TextBox 5"/>
            <p:cNvSpPr txBox="1"/>
            <p:nvPr/>
          </p:nvSpPr>
          <p:spPr>
            <a:xfrm>
              <a:off x="1389888" y="-349944"/>
              <a:ext cx="11093496" cy="127496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3359"/>
                </a:lnSpc>
              </a:pPr>
              <a:r>
                <a:rPr lang="en-US" sz="3200" spc="60" dirty="0">
                  <a:solidFill>
                    <a:srgbClr val="000000"/>
                  </a:solidFill>
                  <a:latin typeface="Lato"/>
                  <a:ea typeface="Lato"/>
                  <a:cs typeface="Lato"/>
                </a:rPr>
                <a:t>Improved example:</a:t>
              </a:r>
            </a:p>
            <a:p>
              <a:pPr>
                <a:lnSpc>
                  <a:spcPts val="4479"/>
                </a:lnSpc>
              </a:pPr>
              <a:endParaRPr lang="en-US" sz="3199" dirty="0">
                <a:solidFill>
                  <a:srgbClr val="000000"/>
                </a:solidFill>
                <a:latin typeface="Lato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922673"/>
              <a:ext cx="7825360" cy="52339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342900" indent="-342900">
                <a:lnSpc>
                  <a:spcPts val="3359"/>
                </a:lnSpc>
                <a:buFont typeface="Arial" panose="020B0604020202020204" pitchFamily="34" charset="0"/>
                <a:buChar char="•"/>
              </a:pPr>
              <a:endParaRPr lang="en-US" sz="2400" spc="60" dirty="0">
                <a:solidFill>
                  <a:srgbClr val="000000"/>
                </a:solidFill>
                <a:latin typeface="Lato"/>
                <a:ea typeface="Lato"/>
                <a:cs typeface="Lato"/>
              </a:endParaRPr>
            </a:p>
          </p:txBody>
        </p:sp>
      </p:grpSp>
      <p:sp>
        <p:nvSpPr>
          <p:cNvPr id="7" name="TextBox 7"/>
          <p:cNvSpPr txBox="1"/>
          <p:nvPr/>
        </p:nvSpPr>
        <p:spPr>
          <a:xfrm rot="-5400000">
            <a:off x="16931793" y="9480049"/>
            <a:ext cx="1358639" cy="2552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</a:pPr>
            <a:r>
              <a:rPr lang="en-US" sz="1599" spc="127" dirty="0">
                <a:solidFill>
                  <a:srgbClr val="FFFFFF"/>
                </a:solidFill>
                <a:latin typeface="Lato"/>
              </a:rPr>
              <a:t>08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31785" y="1066075"/>
            <a:ext cx="13064324" cy="9310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767"/>
              </a:lnSpc>
            </a:pPr>
            <a:r>
              <a:rPr lang="en-US" sz="7200" spc="64" dirty="0">
                <a:solidFill>
                  <a:srgbClr val="000342"/>
                </a:solidFill>
                <a:latin typeface="Prata"/>
              </a:rPr>
              <a:t>2. I hate your Trust Property</a:t>
            </a:r>
          </a:p>
        </p:txBody>
      </p:sp>
      <p:grpSp>
        <p:nvGrpSpPr>
          <p:cNvPr id="9" name="Group 9"/>
          <p:cNvGrpSpPr/>
          <p:nvPr/>
        </p:nvGrpSpPr>
        <p:grpSpPr>
          <a:xfrm rot="5400000">
            <a:off x="651183" y="8243855"/>
            <a:ext cx="1268746" cy="148253"/>
            <a:chOff x="0" y="0"/>
            <a:chExt cx="4890895" cy="571500"/>
          </a:xfrm>
        </p:grpSpPr>
        <p:sp>
          <p:nvSpPr>
            <p:cNvPr id="10" name="Freeform 10"/>
            <p:cNvSpPr/>
            <p:nvPr/>
          </p:nvSpPr>
          <p:spPr>
            <a:xfrm>
              <a:off x="0" y="255270"/>
              <a:ext cx="4890895" cy="69850"/>
            </a:xfrm>
            <a:custGeom>
              <a:avLst/>
              <a:gdLst/>
              <a:ahLst/>
              <a:cxnLst/>
              <a:rect l="l" t="t" r="r" b="b"/>
              <a:pathLst>
                <a:path w="4890895" h="69850">
                  <a:moveTo>
                    <a:pt x="4600065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4890895" y="69850"/>
                  </a:lnTo>
                  <a:lnTo>
                    <a:pt x="4890895" y="0"/>
                  </a:lnTo>
                  <a:close/>
                </a:path>
              </a:pathLst>
            </a:custGeom>
            <a:solidFill>
              <a:srgbClr val="E09900"/>
            </a:solidFill>
          </p:spPr>
        </p:sp>
      </p:grpSp>
      <p:grpSp>
        <p:nvGrpSpPr>
          <p:cNvPr id="13" name="Group 13"/>
          <p:cNvGrpSpPr/>
          <p:nvPr/>
        </p:nvGrpSpPr>
        <p:grpSpPr>
          <a:xfrm rot="5400000">
            <a:off x="8527304" y="-275581"/>
            <a:ext cx="1233392" cy="148253"/>
            <a:chOff x="0" y="0"/>
            <a:chExt cx="4754608" cy="571500"/>
          </a:xfrm>
        </p:grpSpPr>
        <p:sp>
          <p:nvSpPr>
            <p:cNvPr id="14" name="Freeform 14"/>
            <p:cNvSpPr/>
            <p:nvPr/>
          </p:nvSpPr>
          <p:spPr>
            <a:xfrm>
              <a:off x="0" y="255270"/>
              <a:ext cx="4754608" cy="69850"/>
            </a:xfrm>
            <a:custGeom>
              <a:avLst/>
              <a:gdLst/>
              <a:ahLst/>
              <a:cxnLst/>
              <a:rect l="l" t="t" r="r" b="b"/>
              <a:pathLst>
                <a:path w="4754608" h="69850">
                  <a:moveTo>
                    <a:pt x="4463778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4754608" y="69850"/>
                  </a:lnTo>
                  <a:lnTo>
                    <a:pt x="4754608" y="0"/>
                  </a:lnTo>
                  <a:close/>
                </a:path>
              </a:pathLst>
            </a:custGeom>
            <a:solidFill>
              <a:srgbClr val="E09900"/>
            </a:solidFill>
          </p:spPr>
        </p:sp>
      </p:grpSp>
      <p:grpSp>
        <p:nvGrpSpPr>
          <p:cNvPr id="15" name="Group 15"/>
          <p:cNvGrpSpPr/>
          <p:nvPr/>
        </p:nvGrpSpPr>
        <p:grpSpPr>
          <a:xfrm rot="5400000">
            <a:off x="8527304" y="10429330"/>
            <a:ext cx="1233392" cy="148253"/>
            <a:chOff x="0" y="0"/>
            <a:chExt cx="4754608" cy="571500"/>
          </a:xfrm>
        </p:grpSpPr>
        <p:sp>
          <p:nvSpPr>
            <p:cNvPr id="16" name="Freeform 16"/>
            <p:cNvSpPr/>
            <p:nvPr/>
          </p:nvSpPr>
          <p:spPr>
            <a:xfrm>
              <a:off x="0" y="255270"/>
              <a:ext cx="4754608" cy="69850"/>
            </a:xfrm>
            <a:custGeom>
              <a:avLst/>
              <a:gdLst/>
              <a:ahLst/>
              <a:cxnLst/>
              <a:rect l="l" t="t" r="r" b="b"/>
              <a:pathLst>
                <a:path w="4754608" h="69850">
                  <a:moveTo>
                    <a:pt x="4463778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4754608" y="69850"/>
                  </a:lnTo>
                  <a:lnTo>
                    <a:pt x="4754608" y="0"/>
                  </a:lnTo>
                  <a:close/>
                </a:path>
              </a:pathLst>
            </a:custGeom>
            <a:solidFill>
              <a:srgbClr val="E09900"/>
            </a:solidFill>
          </p:spPr>
        </p:sp>
      </p:grpSp>
      <p:grpSp>
        <p:nvGrpSpPr>
          <p:cNvPr id="17" name="Group 17"/>
          <p:cNvGrpSpPr/>
          <p:nvPr/>
        </p:nvGrpSpPr>
        <p:grpSpPr>
          <a:xfrm rot="-10800000">
            <a:off x="14488783" y="1233315"/>
            <a:ext cx="1192291" cy="148253"/>
            <a:chOff x="0" y="0"/>
            <a:chExt cx="4596169" cy="571500"/>
          </a:xfrm>
        </p:grpSpPr>
        <p:sp>
          <p:nvSpPr>
            <p:cNvPr id="18" name="Freeform 18"/>
            <p:cNvSpPr/>
            <p:nvPr/>
          </p:nvSpPr>
          <p:spPr>
            <a:xfrm>
              <a:off x="0" y="255270"/>
              <a:ext cx="4596169" cy="69850"/>
            </a:xfrm>
            <a:custGeom>
              <a:avLst/>
              <a:gdLst/>
              <a:ahLst/>
              <a:cxnLst/>
              <a:rect l="l" t="t" r="r" b="b"/>
              <a:pathLst>
                <a:path w="4596169" h="69850">
                  <a:moveTo>
                    <a:pt x="4305339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4596169" y="69850"/>
                  </a:lnTo>
                  <a:lnTo>
                    <a:pt x="4596169" y="0"/>
                  </a:lnTo>
                  <a:close/>
                </a:path>
              </a:pathLst>
            </a:custGeom>
            <a:solidFill>
              <a:srgbClr val="E09900"/>
            </a:solidFill>
          </p:spPr>
        </p:sp>
      </p:grpSp>
    </p:spTree>
    <p:extLst>
      <p:ext uri="{BB962C8B-B14F-4D97-AF65-F5344CB8AC3E}">
        <p14:creationId xmlns:p14="http://schemas.microsoft.com/office/powerpoint/2010/main" val="6466819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681075" y="-27133"/>
            <a:ext cx="2620907" cy="10341266"/>
            <a:chOff x="0" y="0"/>
            <a:chExt cx="527397" cy="208094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27397" cy="2080940"/>
            </a:xfrm>
            <a:custGeom>
              <a:avLst/>
              <a:gdLst/>
              <a:ahLst/>
              <a:cxnLst/>
              <a:rect l="l" t="t" r="r" b="b"/>
              <a:pathLst>
                <a:path w="527397" h="2080940">
                  <a:moveTo>
                    <a:pt x="0" y="0"/>
                  </a:moveTo>
                  <a:lnTo>
                    <a:pt x="527397" y="0"/>
                  </a:lnTo>
                  <a:lnTo>
                    <a:pt x="527397" y="2080940"/>
                  </a:lnTo>
                  <a:lnTo>
                    <a:pt x="0" y="2080940"/>
                  </a:lnTo>
                  <a:close/>
                </a:path>
              </a:pathLst>
            </a:custGeom>
            <a:solidFill>
              <a:schemeClr val="tx1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1892488" y="2138061"/>
            <a:ext cx="9942785" cy="51368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479"/>
              </a:lnSpc>
            </a:pPr>
            <a:r>
              <a:rPr lang="en-US" sz="3199" dirty="0">
                <a:solidFill>
                  <a:srgbClr val="000000"/>
                </a:solidFill>
                <a:latin typeface="Lato"/>
              </a:rPr>
              <a:t>Problematic example:</a:t>
            </a:r>
          </a:p>
          <a:p>
            <a:pPr>
              <a:lnSpc>
                <a:spcPts val="4479"/>
              </a:lnSpc>
            </a:pPr>
            <a:endParaRPr lang="en-US" sz="3199" dirty="0">
              <a:solidFill>
                <a:srgbClr val="000000"/>
              </a:solidFill>
              <a:latin typeface="Lato"/>
            </a:endParaRPr>
          </a:p>
          <a:p>
            <a:pPr>
              <a:lnSpc>
                <a:spcPts val="4479"/>
              </a:lnSpc>
            </a:pPr>
            <a:endParaRPr lang="en-US" sz="3199" dirty="0">
              <a:solidFill>
                <a:srgbClr val="000000"/>
              </a:solidFill>
              <a:latin typeface="Lato"/>
            </a:endParaRPr>
          </a:p>
          <a:p>
            <a:pPr>
              <a:lnSpc>
                <a:spcPts val="4479"/>
              </a:lnSpc>
            </a:pPr>
            <a:endParaRPr lang="en-US" sz="3199" dirty="0">
              <a:solidFill>
                <a:srgbClr val="000000"/>
              </a:solidFill>
              <a:latin typeface="Lato"/>
            </a:endParaRPr>
          </a:p>
          <a:p>
            <a:pPr>
              <a:lnSpc>
                <a:spcPts val="4479"/>
              </a:lnSpc>
            </a:pPr>
            <a:endParaRPr lang="en-US" sz="3199" dirty="0">
              <a:solidFill>
                <a:srgbClr val="000000"/>
              </a:solidFill>
              <a:latin typeface="Lato"/>
            </a:endParaRPr>
          </a:p>
          <a:p>
            <a:pPr>
              <a:lnSpc>
                <a:spcPts val="4479"/>
              </a:lnSpc>
            </a:pPr>
            <a:endParaRPr lang="en-US" sz="3199" dirty="0">
              <a:solidFill>
                <a:srgbClr val="000000"/>
              </a:solidFill>
              <a:latin typeface="Lato"/>
            </a:endParaRPr>
          </a:p>
          <a:p>
            <a:pPr>
              <a:lnSpc>
                <a:spcPts val="4479"/>
              </a:lnSpc>
            </a:pPr>
            <a:endParaRPr lang="en-US" sz="3199" dirty="0">
              <a:solidFill>
                <a:srgbClr val="000000"/>
              </a:solidFill>
              <a:latin typeface="Lato"/>
            </a:endParaRPr>
          </a:p>
          <a:p>
            <a:pPr>
              <a:lnSpc>
                <a:spcPts val="4479"/>
              </a:lnSpc>
            </a:pPr>
            <a:r>
              <a:rPr lang="en-US" sz="3199" dirty="0">
                <a:solidFill>
                  <a:srgbClr val="000000"/>
                </a:solidFill>
                <a:latin typeface="Lato"/>
              </a:rPr>
              <a:t>Issue: No certainty of object - unworkable beneficiaries – </a:t>
            </a:r>
            <a:r>
              <a:rPr lang="en-US" sz="3199" i="1" dirty="0">
                <a:solidFill>
                  <a:srgbClr val="000000"/>
                </a:solidFill>
                <a:latin typeface="Lato"/>
              </a:rPr>
              <a:t>McPhail v Dalton</a:t>
            </a:r>
            <a:r>
              <a:rPr lang="en-US" sz="3199" dirty="0">
                <a:solidFill>
                  <a:srgbClr val="000000"/>
                </a:solidFill>
                <a:latin typeface="Lato"/>
              </a:rPr>
              <a:t> </a:t>
            </a:r>
          </a:p>
        </p:txBody>
      </p:sp>
      <p:sp>
        <p:nvSpPr>
          <p:cNvPr id="7" name="TextBox 7"/>
          <p:cNvSpPr txBox="1"/>
          <p:nvPr/>
        </p:nvSpPr>
        <p:spPr>
          <a:xfrm rot="-5400000">
            <a:off x="16931793" y="9480049"/>
            <a:ext cx="1358639" cy="2552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</a:pPr>
            <a:r>
              <a:rPr lang="en-US" sz="1599" spc="127" dirty="0">
                <a:solidFill>
                  <a:srgbClr val="FFFFFF"/>
                </a:solidFill>
                <a:latin typeface="Lato"/>
              </a:rPr>
              <a:t>09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31785" y="1066075"/>
            <a:ext cx="12589516" cy="9310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767"/>
              </a:lnSpc>
            </a:pPr>
            <a:r>
              <a:rPr lang="en-US" sz="7200" spc="64" dirty="0">
                <a:solidFill>
                  <a:srgbClr val="000342"/>
                </a:solidFill>
                <a:latin typeface="Prata"/>
              </a:rPr>
              <a:t>3. I hate your Beneficiaries</a:t>
            </a:r>
          </a:p>
        </p:txBody>
      </p:sp>
      <p:grpSp>
        <p:nvGrpSpPr>
          <p:cNvPr id="9" name="Group 9"/>
          <p:cNvGrpSpPr/>
          <p:nvPr/>
        </p:nvGrpSpPr>
        <p:grpSpPr>
          <a:xfrm rot="5400000">
            <a:off x="651183" y="8243855"/>
            <a:ext cx="1268746" cy="148253"/>
            <a:chOff x="0" y="0"/>
            <a:chExt cx="4890895" cy="571500"/>
          </a:xfrm>
        </p:grpSpPr>
        <p:sp>
          <p:nvSpPr>
            <p:cNvPr id="10" name="Freeform 10"/>
            <p:cNvSpPr/>
            <p:nvPr/>
          </p:nvSpPr>
          <p:spPr>
            <a:xfrm>
              <a:off x="0" y="255270"/>
              <a:ext cx="4890895" cy="69850"/>
            </a:xfrm>
            <a:custGeom>
              <a:avLst/>
              <a:gdLst/>
              <a:ahLst/>
              <a:cxnLst/>
              <a:rect l="l" t="t" r="r" b="b"/>
              <a:pathLst>
                <a:path w="4890895" h="69850">
                  <a:moveTo>
                    <a:pt x="4600065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4890895" y="69850"/>
                  </a:lnTo>
                  <a:lnTo>
                    <a:pt x="4890895" y="0"/>
                  </a:lnTo>
                  <a:close/>
                </a:path>
              </a:pathLst>
            </a:custGeom>
            <a:solidFill>
              <a:srgbClr val="E09900"/>
            </a:solidFill>
          </p:spPr>
        </p:sp>
      </p:grpSp>
      <p:grpSp>
        <p:nvGrpSpPr>
          <p:cNvPr id="13" name="Group 13"/>
          <p:cNvGrpSpPr/>
          <p:nvPr/>
        </p:nvGrpSpPr>
        <p:grpSpPr>
          <a:xfrm rot="5400000">
            <a:off x="8527304" y="-275581"/>
            <a:ext cx="1233392" cy="148253"/>
            <a:chOff x="0" y="0"/>
            <a:chExt cx="4754608" cy="571500"/>
          </a:xfrm>
        </p:grpSpPr>
        <p:sp>
          <p:nvSpPr>
            <p:cNvPr id="14" name="Freeform 14"/>
            <p:cNvSpPr/>
            <p:nvPr/>
          </p:nvSpPr>
          <p:spPr>
            <a:xfrm>
              <a:off x="0" y="255270"/>
              <a:ext cx="4754608" cy="69850"/>
            </a:xfrm>
            <a:custGeom>
              <a:avLst/>
              <a:gdLst/>
              <a:ahLst/>
              <a:cxnLst/>
              <a:rect l="l" t="t" r="r" b="b"/>
              <a:pathLst>
                <a:path w="4754608" h="69850">
                  <a:moveTo>
                    <a:pt x="4463778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4754608" y="69850"/>
                  </a:lnTo>
                  <a:lnTo>
                    <a:pt x="4754608" y="0"/>
                  </a:lnTo>
                  <a:close/>
                </a:path>
              </a:pathLst>
            </a:custGeom>
            <a:solidFill>
              <a:srgbClr val="E09900"/>
            </a:solidFill>
          </p:spPr>
        </p:sp>
      </p:grpSp>
      <p:grpSp>
        <p:nvGrpSpPr>
          <p:cNvPr id="15" name="Group 15"/>
          <p:cNvGrpSpPr/>
          <p:nvPr/>
        </p:nvGrpSpPr>
        <p:grpSpPr>
          <a:xfrm rot="5400000">
            <a:off x="8527304" y="10429330"/>
            <a:ext cx="1233392" cy="148253"/>
            <a:chOff x="0" y="0"/>
            <a:chExt cx="4754608" cy="571500"/>
          </a:xfrm>
        </p:grpSpPr>
        <p:sp>
          <p:nvSpPr>
            <p:cNvPr id="16" name="Freeform 16"/>
            <p:cNvSpPr/>
            <p:nvPr/>
          </p:nvSpPr>
          <p:spPr>
            <a:xfrm>
              <a:off x="0" y="255270"/>
              <a:ext cx="4754608" cy="69850"/>
            </a:xfrm>
            <a:custGeom>
              <a:avLst/>
              <a:gdLst/>
              <a:ahLst/>
              <a:cxnLst/>
              <a:rect l="l" t="t" r="r" b="b"/>
              <a:pathLst>
                <a:path w="4754608" h="69850">
                  <a:moveTo>
                    <a:pt x="4463778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4754608" y="69850"/>
                  </a:lnTo>
                  <a:lnTo>
                    <a:pt x="4754608" y="0"/>
                  </a:lnTo>
                  <a:close/>
                </a:path>
              </a:pathLst>
            </a:custGeom>
            <a:solidFill>
              <a:srgbClr val="E09900"/>
            </a:solidFill>
          </p:spPr>
        </p:sp>
      </p:grpSp>
      <p:grpSp>
        <p:nvGrpSpPr>
          <p:cNvPr id="17" name="Group 17"/>
          <p:cNvGrpSpPr/>
          <p:nvPr/>
        </p:nvGrpSpPr>
        <p:grpSpPr>
          <a:xfrm rot="-10800000">
            <a:off x="14488783" y="1233315"/>
            <a:ext cx="1192291" cy="148253"/>
            <a:chOff x="0" y="0"/>
            <a:chExt cx="4596169" cy="571500"/>
          </a:xfrm>
        </p:grpSpPr>
        <p:sp>
          <p:nvSpPr>
            <p:cNvPr id="18" name="Freeform 18"/>
            <p:cNvSpPr/>
            <p:nvPr/>
          </p:nvSpPr>
          <p:spPr>
            <a:xfrm>
              <a:off x="0" y="255270"/>
              <a:ext cx="4596169" cy="69850"/>
            </a:xfrm>
            <a:custGeom>
              <a:avLst/>
              <a:gdLst/>
              <a:ahLst/>
              <a:cxnLst/>
              <a:rect l="l" t="t" r="r" b="b"/>
              <a:pathLst>
                <a:path w="4596169" h="69850">
                  <a:moveTo>
                    <a:pt x="4305339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4596169" y="69850"/>
                  </a:lnTo>
                  <a:lnTo>
                    <a:pt x="4596169" y="0"/>
                  </a:lnTo>
                  <a:close/>
                </a:path>
              </a:pathLst>
            </a:custGeom>
            <a:solidFill>
              <a:srgbClr val="E09900"/>
            </a:solidFill>
          </p:spPr>
        </p:sp>
      </p:grpSp>
      <p:pic>
        <p:nvPicPr>
          <p:cNvPr id="20" name="Picture 19" descr="Text, application&#10;&#10;Description automatically generated with medium confidence">
            <a:extLst>
              <a:ext uri="{FF2B5EF4-FFF2-40B4-BE49-F238E27FC236}">
                <a16:creationId xmlns:a16="http://schemas.microsoft.com/office/drawing/2014/main" id="{35254E87-041F-473C-8572-BB691E05DCF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3" t="11423" r="5863" b="17163"/>
          <a:stretch/>
        </p:blipFill>
        <p:spPr>
          <a:xfrm rot="-60000">
            <a:off x="3009600" y="2860213"/>
            <a:ext cx="8442858" cy="1418400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  <a:sp3d z="12700"/>
        </p:spPr>
      </p:pic>
      <p:pic>
        <p:nvPicPr>
          <p:cNvPr id="22" name="Picture 21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0AEC35A0-E265-4A92-8F63-63E9BA992CB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6" t="7318" r="5726" b="15912"/>
          <a:stretch/>
        </p:blipFill>
        <p:spPr>
          <a:xfrm rot="21480000">
            <a:off x="2228856" y="4291920"/>
            <a:ext cx="8423365" cy="1415125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34381092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1323</TotalTime>
  <Words>602</Words>
  <Application>Microsoft Macintosh PowerPoint</Application>
  <PresentationFormat>Custom</PresentationFormat>
  <Paragraphs>198</Paragraphs>
  <Slides>29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7" baseType="lpstr">
      <vt:lpstr>Lato Bold</vt:lpstr>
      <vt:lpstr>Latha</vt:lpstr>
      <vt:lpstr>Prata</vt:lpstr>
      <vt:lpstr>Calibri</vt:lpstr>
      <vt:lpstr>HK Grotesk Bold</vt:lpstr>
      <vt:lpstr>Lato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Blue Central Project Architecture Presentation</dc:title>
  <cp:lastModifiedBy>Leslie Gonzales</cp:lastModifiedBy>
  <cp:revision>18</cp:revision>
  <dcterms:created xsi:type="dcterms:W3CDTF">2006-08-16T00:00:00Z</dcterms:created>
  <dcterms:modified xsi:type="dcterms:W3CDTF">2022-01-25T02:27:45Z</dcterms:modified>
  <dc:identifier>DAEBLHXaeDo</dc:identifier>
</cp:coreProperties>
</file>